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2"/>
  </p:notesMasterIdLst>
  <p:sldIdLst>
    <p:sldId id="276" r:id="rId3"/>
    <p:sldId id="293" r:id="rId4"/>
    <p:sldId id="305" r:id="rId5"/>
    <p:sldId id="306" r:id="rId6"/>
    <p:sldId id="260" r:id="rId7"/>
    <p:sldId id="301" r:id="rId8"/>
    <p:sldId id="261" r:id="rId9"/>
    <p:sldId id="310" r:id="rId10"/>
    <p:sldId id="313" r:id="rId11"/>
    <p:sldId id="311" r:id="rId12"/>
    <p:sldId id="312" r:id="rId13"/>
    <p:sldId id="315" r:id="rId14"/>
    <p:sldId id="263" r:id="rId15"/>
    <p:sldId id="307" r:id="rId16"/>
    <p:sldId id="317" r:id="rId17"/>
    <p:sldId id="321" r:id="rId18"/>
    <p:sldId id="318" r:id="rId19"/>
    <p:sldId id="320" r:id="rId20"/>
    <p:sldId id="316" r:id="rId21"/>
    <p:sldId id="322" r:id="rId22"/>
    <p:sldId id="323" r:id="rId23"/>
    <p:sldId id="342" r:id="rId24"/>
    <p:sldId id="343" r:id="rId25"/>
    <p:sldId id="344" r:id="rId26"/>
    <p:sldId id="345" r:id="rId27"/>
    <p:sldId id="346" r:id="rId28"/>
    <p:sldId id="354" r:id="rId29"/>
    <p:sldId id="355" r:id="rId30"/>
    <p:sldId id="349" r:id="rId31"/>
    <p:sldId id="350" r:id="rId32"/>
    <p:sldId id="351" r:id="rId33"/>
    <p:sldId id="352" r:id="rId34"/>
    <p:sldId id="271" r:id="rId35"/>
    <p:sldId id="272" r:id="rId36"/>
    <p:sldId id="319" r:id="rId37"/>
    <p:sldId id="325" r:id="rId38"/>
    <p:sldId id="329" r:id="rId39"/>
    <p:sldId id="356" r:id="rId40"/>
    <p:sldId id="328" r:id="rId41"/>
    <p:sldId id="381" r:id="rId42"/>
    <p:sldId id="382" r:id="rId43"/>
    <p:sldId id="302" r:id="rId44"/>
    <p:sldId id="358" r:id="rId45"/>
    <p:sldId id="360" r:id="rId46"/>
    <p:sldId id="367" r:id="rId47"/>
    <p:sldId id="368" r:id="rId48"/>
    <p:sldId id="369" r:id="rId49"/>
    <p:sldId id="370" r:id="rId50"/>
    <p:sldId id="283" r:id="rId51"/>
    <p:sldId id="361" r:id="rId52"/>
    <p:sldId id="326" r:id="rId53"/>
    <p:sldId id="372" r:id="rId54"/>
    <p:sldId id="373" r:id="rId55"/>
    <p:sldId id="374" r:id="rId56"/>
    <p:sldId id="375" r:id="rId57"/>
    <p:sldId id="376" r:id="rId58"/>
    <p:sldId id="363" r:id="rId59"/>
    <p:sldId id="364" r:id="rId60"/>
    <p:sldId id="285" r:id="rId61"/>
    <p:sldId id="379" r:id="rId62"/>
    <p:sldId id="380" r:id="rId63"/>
    <p:sldId id="290" r:id="rId64"/>
    <p:sldId id="292" r:id="rId65"/>
    <p:sldId id="371" r:id="rId66"/>
    <p:sldId id="295" r:id="rId67"/>
    <p:sldId id="377" r:id="rId68"/>
    <p:sldId id="309" r:id="rId69"/>
    <p:sldId id="378" r:id="rId70"/>
    <p:sldId id="30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7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7AFF"/>
    <a:srgbClr val="F3F5F4"/>
    <a:srgbClr val="92BEFF"/>
    <a:srgbClr val="041827"/>
    <a:srgbClr val="0DCB07"/>
    <a:srgbClr val="5CC21E"/>
    <a:srgbClr val="C92131"/>
    <a:srgbClr val="D32629"/>
    <a:srgbClr val="A4302D"/>
    <a:srgbClr val="FFD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3D413-1358-4858-A54E-FCE74C4E5730}" v="10" dt="2019-08-15T18:53:33.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32"/>
    <p:restoredTop sz="87755"/>
  </p:normalViewPr>
  <p:slideViewPr>
    <p:cSldViewPr snapToGrid="0" snapToObjects="1">
      <p:cViewPr varScale="1">
        <p:scale>
          <a:sx n="45" d="100"/>
          <a:sy n="45" d="100"/>
        </p:scale>
        <p:origin x="538" y="158"/>
      </p:cViewPr>
      <p:guideLst>
        <p:guide orient="horz" pos="2880"/>
        <p:guide pos="7464"/>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ey, Adam" userId="8065dc43-25c5-498b-84d4-9e071090866c" providerId="ADAL" clId="{5893D413-1358-4858-A54E-FCE74C4E5730}"/>
    <pc:docChg chg="modSld">
      <pc:chgData name="Barney, Adam" userId="8065dc43-25c5-498b-84d4-9e071090866c" providerId="ADAL" clId="{5893D413-1358-4858-A54E-FCE74C4E5730}" dt="2019-08-15T18:52:39.532" v="8"/>
      <pc:docMkLst>
        <pc:docMk/>
      </pc:docMkLst>
      <pc:sldChg chg="modSp">
        <pc:chgData name="Barney, Adam" userId="8065dc43-25c5-498b-84d4-9e071090866c" providerId="ADAL" clId="{5893D413-1358-4858-A54E-FCE74C4E5730}" dt="2019-08-15T18:52:39.532" v="8"/>
        <pc:sldMkLst>
          <pc:docMk/>
          <pc:sldMk cId="3793863077" sldId="260"/>
        </pc:sldMkLst>
        <pc:picChg chg="mod">
          <ac:chgData name="Barney, Adam" userId="8065dc43-25c5-498b-84d4-9e071090866c" providerId="ADAL" clId="{5893D413-1358-4858-A54E-FCE74C4E5730}" dt="2019-08-15T18:52:39.532" v="8"/>
          <ac:picMkLst>
            <pc:docMk/>
            <pc:sldMk cId="3793863077" sldId="260"/>
            <ac:picMk id="2050" creationId="{146AB88D-40ED-421F-B26A-BDEDBEE92F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21B8B-00AD-A747-8DB8-0E69FC3A653A}" type="datetimeFigureOut">
              <a:rPr lang="en-US" smtClean="0"/>
              <a:t>8/15/2019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8CD7E-1197-9041-9EA9-3B1097BE463D}" type="slidenum">
              <a:rPr lang="en-US" smtClean="0"/>
              <a:t>‹#›</a:t>
            </a:fld>
            <a:endParaRPr lang="en-US" dirty="0"/>
          </a:p>
        </p:txBody>
      </p:sp>
    </p:spTree>
    <p:extLst>
      <p:ext uri="{BB962C8B-B14F-4D97-AF65-F5344CB8AC3E}">
        <p14:creationId xmlns:p14="http://schemas.microsoft.com/office/powerpoint/2010/main" val="280742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 with</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a:t>
            </a:fld>
            <a:endParaRPr lang="en-US" dirty="0"/>
          </a:p>
        </p:txBody>
      </p:sp>
    </p:spTree>
    <p:extLst>
      <p:ext uri="{BB962C8B-B14F-4D97-AF65-F5344CB8AC3E}">
        <p14:creationId xmlns:p14="http://schemas.microsoft.com/office/powerpoint/2010/main" val="397576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parts that would do what I needed. A temperature and humidity sensor, a motion sensor, a door sensor, and an LED readout for the temperature. All of these were connected to an Arduino uno to begin with.</a:t>
            </a:r>
          </a:p>
        </p:txBody>
      </p:sp>
      <p:sp>
        <p:nvSpPr>
          <p:cNvPr id="4" name="Slide Number Placeholder 3"/>
          <p:cNvSpPr>
            <a:spLocks noGrp="1"/>
          </p:cNvSpPr>
          <p:nvPr>
            <p:ph type="sldNum" sz="quarter" idx="5"/>
          </p:nvPr>
        </p:nvSpPr>
        <p:spPr/>
        <p:txBody>
          <a:bodyPr/>
          <a:lstStyle/>
          <a:p>
            <a:fld id="{7F2583E8-4A03-4DBE-9E13-2BE085D24FDB}" type="slidenum">
              <a:rPr lang="en-US" smtClean="0"/>
              <a:t>13</a:t>
            </a:fld>
            <a:endParaRPr lang="en-US" dirty="0"/>
          </a:p>
        </p:txBody>
      </p:sp>
    </p:spTree>
    <p:extLst>
      <p:ext uri="{BB962C8B-B14F-4D97-AF65-F5344CB8AC3E}">
        <p14:creationId xmlns:p14="http://schemas.microsoft.com/office/powerpoint/2010/main" val="3953555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first prototype of the Sauna Monitor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678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problem to tackle was how do I display information from the sensors in the sauna somewhere in the cabin, which is a minimum of 200 feet away?</a:t>
            </a:r>
          </a:p>
          <a:p>
            <a:endParaRPr lang="en-US" dirty="0"/>
          </a:p>
          <a:p>
            <a:r>
              <a:rPr lang="en-US" dirty="0"/>
              <a:t>It’s too far to run jumper wires all that way (the signal would degrade over those distances)</a:t>
            </a:r>
          </a:p>
          <a:p>
            <a:r>
              <a:rPr lang="en-US" dirty="0"/>
              <a:t>I thought about trying to get the sauna pieces connected to the internet, but it’s far too far away from any </a:t>
            </a:r>
            <a:r>
              <a:rPr lang="en-US" dirty="0" err="1"/>
              <a:t>wifi</a:t>
            </a:r>
            <a:r>
              <a:rPr lang="en-US" dirty="0"/>
              <a:t> sources</a:t>
            </a:r>
          </a:p>
        </p:txBody>
      </p:sp>
      <p:sp>
        <p:nvSpPr>
          <p:cNvPr id="4" name="Slide Number Placeholder 3"/>
          <p:cNvSpPr>
            <a:spLocks noGrp="1"/>
          </p:cNvSpPr>
          <p:nvPr>
            <p:ph type="sldNum" sz="quarter" idx="5"/>
          </p:nvPr>
        </p:nvSpPr>
        <p:spPr/>
        <p:txBody>
          <a:bodyPr/>
          <a:lstStyle/>
          <a:p>
            <a:fld id="{7F2583E8-4A03-4DBE-9E13-2BE085D24FDB}" type="slidenum">
              <a:rPr lang="en-US" smtClean="0"/>
              <a:t>15</a:t>
            </a:fld>
            <a:endParaRPr lang="en-US" dirty="0"/>
          </a:p>
        </p:txBody>
      </p:sp>
    </p:spTree>
    <p:extLst>
      <p:ext uri="{BB962C8B-B14F-4D97-AF65-F5344CB8AC3E}">
        <p14:creationId xmlns:p14="http://schemas.microsoft.com/office/powerpoint/2010/main" val="1158360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solution was to split it in to two parts – a Client unit, which would be in the sauna, and a Server unit which would stay in the cabin.</a:t>
            </a:r>
          </a:p>
          <a:p>
            <a:endParaRPr lang="en-US" dirty="0"/>
          </a:p>
          <a:p>
            <a:r>
              <a:rPr lang="en-US" dirty="0"/>
              <a:t>The Server unit was created with an Adafruit Huzzah breakout, which has built-in </a:t>
            </a:r>
            <a:r>
              <a:rPr lang="en-US" dirty="0" err="1"/>
              <a:t>wifi</a:t>
            </a:r>
            <a:r>
              <a:rPr lang="en-US" dirty="0"/>
              <a:t>, an LCD display, and an nRF2401L radio receiver to communicate wirelessly with the sauna unit.</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16</a:t>
            </a:fld>
            <a:endParaRPr lang="en-US" dirty="0"/>
          </a:p>
        </p:txBody>
      </p:sp>
    </p:spTree>
    <p:extLst>
      <p:ext uri="{BB962C8B-B14F-4D97-AF65-F5344CB8AC3E}">
        <p14:creationId xmlns:p14="http://schemas.microsoft.com/office/powerpoint/2010/main" val="812526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can communicate between the sauna and the cabin, we can turn our attention to power. </a:t>
            </a:r>
          </a:p>
          <a:p>
            <a:endParaRPr lang="en-US" dirty="0"/>
          </a:p>
          <a:p>
            <a:r>
              <a:rPr lang="en-US" dirty="0"/>
              <a:t>There is no power anywhere near the sauna, so it will need to be battery powered, but I do not want to constantly be changing the batteries. </a:t>
            </a:r>
          </a:p>
        </p:txBody>
      </p:sp>
      <p:sp>
        <p:nvSpPr>
          <p:cNvPr id="4" name="Slide Number Placeholder 3"/>
          <p:cNvSpPr>
            <a:spLocks noGrp="1"/>
          </p:cNvSpPr>
          <p:nvPr>
            <p:ph type="sldNum" sz="quarter" idx="5"/>
          </p:nvPr>
        </p:nvSpPr>
        <p:spPr/>
        <p:txBody>
          <a:bodyPr/>
          <a:lstStyle/>
          <a:p>
            <a:fld id="{7F2583E8-4A03-4DBE-9E13-2BE085D24FDB}" type="slidenum">
              <a:rPr lang="en-US" smtClean="0"/>
              <a:t>17</a:t>
            </a:fld>
            <a:endParaRPr lang="en-US" dirty="0"/>
          </a:p>
        </p:txBody>
      </p:sp>
    </p:spTree>
    <p:extLst>
      <p:ext uri="{BB962C8B-B14F-4D97-AF65-F5344CB8AC3E}">
        <p14:creationId xmlns:p14="http://schemas.microsoft.com/office/powerpoint/2010/main" val="522091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approach was to use a LiPo battery and solar cell. My hope was to limit the power use of the client unit so that it could be powered by the solar cell, with the battery as a backup.</a:t>
            </a:r>
          </a:p>
          <a:p>
            <a:endParaRPr lang="en-US" dirty="0"/>
          </a:p>
          <a:p>
            <a:r>
              <a:rPr lang="en-US" dirty="0"/>
              <a:t>Unfortunately, in order to get the solar cell anywhere where it would generate usable current, I would need to run wires 20-30 feet away from the sauna. This is still an option later, but for v1, I didn’t want to add that as a complexity.</a:t>
            </a:r>
            <a:br>
              <a:rPr lang="en-US" dirty="0"/>
            </a:br>
            <a:endParaRPr lang="en-US" dirty="0"/>
          </a:p>
          <a:p>
            <a:r>
              <a:rPr lang="en-US" dirty="0"/>
              <a:t>So I turned my attention to reducing the power consumption as much as possible</a:t>
            </a:r>
          </a:p>
        </p:txBody>
      </p:sp>
      <p:sp>
        <p:nvSpPr>
          <p:cNvPr id="4" name="Slide Number Placeholder 3"/>
          <p:cNvSpPr>
            <a:spLocks noGrp="1"/>
          </p:cNvSpPr>
          <p:nvPr>
            <p:ph type="sldNum" sz="quarter" idx="5"/>
          </p:nvPr>
        </p:nvSpPr>
        <p:spPr/>
        <p:txBody>
          <a:bodyPr/>
          <a:lstStyle/>
          <a:p>
            <a:fld id="{9F48CD7E-1197-9041-9EA9-3B1097BE463D}" type="slidenum">
              <a:rPr lang="en-US" smtClean="0"/>
              <a:t>18</a:t>
            </a:fld>
            <a:endParaRPr lang="en-US" dirty="0"/>
          </a:p>
        </p:txBody>
      </p:sp>
    </p:spTree>
    <p:extLst>
      <p:ext uri="{BB962C8B-B14F-4D97-AF65-F5344CB8AC3E}">
        <p14:creationId xmlns:p14="http://schemas.microsoft.com/office/powerpoint/2010/main" val="125431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Arduino Uno, along with other prototype boards are very convenient and easy to use when experimenting and developing a proof of concept. But the things that make them easy to use also makes them inefficient. They’re not designed to be used “in production” – they simply provide common extras you might need when first starting work with a microcontroller chip.</a:t>
            </a:r>
          </a:p>
          <a:p>
            <a:endParaRPr lang="en-US" dirty="0"/>
          </a:p>
          <a:p>
            <a:r>
              <a:rPr lang="en-US" dirty="0"/>
              <a:t>In this case, the microcontroller is the ATMega328. We can save a TON of power consumption by switching from the full Uno to just the chip. If we were to go with the SMD version of the chip, power consumption is even less. </a:t>
            </a:r>
          </a:p>
          <a:p>
            <a:endParaRPr lang="en-US" dirty="0"/>
          </a:p>
          <a:p>
            <a:r>
              <a:rPr lang="en-US" dirty="0"/>
              <a:t>And look at the prices as well – no consumer product would contain a $22 Arduino in a finished product. </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19</a:t>
            </a:fld>
            <a:endParaRPr lang="en-US" dirty="0"/>
          </a:p>
        </p:txBody>
      </p:sp>
    </p:spTree>
    <p:extLst>
      <p:ext uri="{BB962C8B-B14F-4D97-AF65-F5344CB8AC3E}">
        <p14:creationId xmlns:p14="http://schemas.microsoft.com/office/powerpoint/2010/main" val="270496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see if I was making progress with power savings, I built this device to measure the current draw from my circuit.</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20</a:t>
            </a:fld>
            <a:endParaRPr lang="en-US" dirty="0"/>
          </a:p>
        </p:txBody>
      </p:sp>
    </p:spTree>
    <p:extLst>
      <p:ext uri="{BB962C8B-B14F-4D97-AF65-F5344CB8AC3E}">
        <p14:creationId xmlns:p14="http://schemas.microsoft.com/office/powerpoint/2010/main" val="6785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AYMega328 can be used without the Arduino Uno in this way. If you examine the Uno itself, you’ll see the </a:t>
            </a:r>
            <a:r>
              <a:rPr lang="en-US" dirty="0" err="1"/>
              <a:t>ocmponents</a:t>
            </a:r>
            <a:r>
              <a:rPr lang="en-US" dirty="0"/>
              <a:t> in this schematic on the board, plus a bunch of things we don’t NEED.</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21</a:t>
            </a:fld>
            <a:endParaRPr lang="en-US" dirty="0"/>
          </a:p>
        </p:txBody>
      </p:sp>
    </p:spTree>
    <p:extLst>
      <p:ext uri="{BB962C8B-B14F-4D97-AF65-F5344CB8AC3E}">
        <p14:creationId xmlns:p14="http://schemas.microsoft.com/office/powerpoint/2010/main" val="2063493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22</a:t>
            </a:fld>
            <a:endParaRPr lang="en-US" dirty="0"/>
          </a:p>
        </p:txBody>
      </p:sp>
    </p:spTree>
    <p:extLst>
      <p:ext uri="{BB962C8B-B14F-4D97-AF65-F5344CB8AC3E}">
        <p14:creationId xmlns:p14="http://schemas.microsoft.com/office/powerpoint/2010/main" val="2679135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“Hello World!” of the Maker world – pretty much the first thing you do when getting started. </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a:t>
            </a:fld>
            <a:endParaRPr lang="en-US" dirty="0"/>
          </a:p>
        </p:txBody>
      </p:sp>
    </p:spTree>
    <p:extLst>
      <p:ext uri="{BB962C8B-B14F-4D97-AF65-F5344CB8AC3E}">
        <p14:creationId xmlns:p14="http://schemas.microsoft.com/office/powerpoint/2010/main" val="899260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23</a:t>
            </a:fld>
            <a:endParaRPr lang="en-US" dirty="0"/>
          </a:p>
        </p:txBody>
      </p:sp>
    </p:spTree>
    <p:extLst>
      <p:ext uri="{BB962C8B-B14F-4D97-AF65-F5344CB8AC3E}">
        <p14:creationId xmlns:p14="http://schemas.microsoft.com/office/powerpoint/2010/main" val="651721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24</a:t>
            </a:fld>
            <a:endParaRPr lang="en-US" dirty="0"/>
          </a:p>
        </p:txBody>
      </p:sp>
    </p:spTree>
    <p:extLst>
      <p:ext uri="{BB962C8B-B14F-4D97-AF65-F5344CB8AC3E}">
        <p14:creationId xmlns:p14="http://schemas.microsoft.com/office/powerpoint/2010/main" val="54774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25</a:t>
            </a:fld>
            <a:endParaRPr lang="en-US" dirty="0"/>
          </a:p>
        </p:txBody>
      </p:sp>
    </p:spTree>
    <p:extLst>
      <p:ext uri="{BB962C8B-B14F-4D97-AF65-F5344CB8AC3E}">
        <p14:creationId xmlns:p14="http://schemas.microsoft.com/office/powerpoint/2010/main" val="3919262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26</a:t>
            </a:fld>
            <a:endParaRPr lang="en-US" dirty="0"/>
          </a:p>
        </p:txBody>
      </p:sp>
    </p:spTree>
    <p:extLst>
      <p:ext uri="{BB962C8B-B14F-4D97-AF65-F5344CB8AC3E}">
        <p14:creationId xmlns:p14="http://schemas.microsoft.com/office/powerpoint/2010/main" val="1710420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27</a:t>
            </a:fld>
            <a:endParaRPr lang="en-US" dirty="0"/>
          </a:p>
        </p:txBody>
      </p:sp>
    </p:spTree>
    <p:extLst>
      <p:ext uri="{BB962C8B-B14F-4D97-AF65-F5344CB8AC3E}">
        <p14:creationId xmlns:p14="http://schemas.microsoft.com/office/powerpoint/2010/main" val="1740387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28</a:t>
            </a:fld>
            <a:endParaRPr lang="en-US" dirty="0"/>
          </a:p>
        </p:txBody>
      </p:sp>
    </p:spTree>
    <p:extLst>
      <p:ext uri="{BB962C8B-B14F-4D97-AF65-F5344CB8AC3E}">
        <p14:creationId xmlns:p14="http://schemas.microsoft.com/office/powerpoint/2010/main" val="2005798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29</a:t>
            </a:fld>
            <a:endParaRPr lang="en-US" dirty="0"/>
          </a:p>
        </p:txBody>
      </p:sp>
    </p:spTree>
    <p:extLst>
      <p:ext uri="{BB962C8B-B14F-4D97-AF65-F5344CB8AC3E}">
        <p14:creationId xmlns:p14="http://schemas.microsoft.com/office/powerpoint/2010/main" val="999830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30</a:t>
            </a:fld>
            <a:endParaRPr lang="en-US" dirty="0"/>
          </a:p>
        </p:txBody>
      </p:sp>
    </p:spTree>
    <p:extLst>
      <p:ext uri="{BB962C8B-B14F-4D97-AF65-F5344CB8AC3E}">
        <p14:creationId xmlns:p14="http://schemas.microsoft.com/office/powerpoint/2010/main" val="3004445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31</a:t>
            </a:fld>
            <a:endParaRPr lang="en-US" dirty="0"/>
          </a:p>
        </p:txBody>
      </p:sp>
    </p:spTree>
    <p:extLst>
      <p:ext uri="{BB962C8B-B14F-4D97-AF65-F5344CB8AC3E}">
        <p14:creationId xmlns:p14="http://schemas.microsoft.com/office/powerpoint/2010/main" val="3769215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32</a:t>
            </a:fld>
            <a:endParaRPr lang="en-US" dirty="0"/>
          </a:p>
        </p:txBody>
      </p:sp>
    </p:spTree>
    <p:extLst>
      <p:ext uri="{BB962C8B-B14F-4D97-AF65-F5344CB8AC3E}">
        <p14:creationId xmlns:p14="http://schemas.microsoft.com/office/powerpoint/2010/main" val="2676000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what? You have an extraordinary amount of computing power in your hand with limitless possibilities, so what can you do? </a:t>
            </a:r>
          </a:p>
          <a:p>
            <a:endParaRPr lang="en-US" dirty="0"/>
          </a:p>
          <a:p>
            <a:r>
              <a:rPr lang="en-US" dirty="0"/>
              <a:t>I’ll ask the audience for ideas that they’ve had, or projects they’ve made</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a:t>
            </a:fld>
            <a:endParaRPr lang="en-US" dirty="0"/>
          </a:p>
        </p:txBody>
      </p:sp>
    </p:spTree>
    <p:extLst>
      <p:ext uri="{BB962C8B-B14F-4D97-AF65-F5344CB8AC3E}">
        <p14:creationId xmlns:p14="http://schemas.microsoft.com/office/powerpoint/2010/main" val="3656972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client module when it was running off of the Uno itself. Notice the current draw – 105 mA. On a 2500mAH batter, that gives us about a day of 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5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notice that I have the ATMega chip on the breadboard, without the Uno. Power use here is 13mA, or about 8 days worth of usage. I eventually got it down to about 8-9 mA, or almost 2 weeks. My plan was to purchase a 20,000 mAH battery, which would give me 4 months – the whole summer!</a:t>
            </a:r>
          </a:p>
          <a:p>
            <a:r>
              <a:rPr lang="en-US" dirty="0"/>
              <a:t> can produc</a:t>
            </a:r>
          </a:p>
          <a:p>
            <a:r>
              <a:rPr lang="en-US" dirty="0"/>
              <a:t>For reference, the solar cell in full sunlight can generate up to 330mA – more than enough to power the unit and keep a battery fully charged for use at night and during overcast days.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389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about this time that I started thinking about how the components might stand up to the unique environment – very hot and very humid. A good sauna is about 150-185 degrees F (65 – 85 degrees C), but they can get up to 210, or almost 100 C. How would things stand up? To find out, we need to check all of the components datasheets!</a:t>
            </a:r>
          </a:p>
        </p:txBody>
      </p:sp>
      <p:sp>
        <p:nvSpPr>
          <p:cNvPr id="4" name="Slide Number Placeholder 3"/>
          <p:cNvSpPr>
            <a:spLocks noGrp="1"/>
          </p:cNvSpPr>
          <p:nvPr>
            <p:ph type="sldNum" sz="quarter" idx="5"/>
          </p:nvPr>
        </p:nvSpPr>
        <p:spPr/>
        <p:txBody>
          <a:bodyPr/>
          <a:lstStyle/>
          <a:p>
            <a:fld id="{7F2583E8-4A03-4DBE-9E13-2BE085D24FDB}" type="slidenum">
              <a:rPr lang="en-US" smtClean="0"/>
              <a:t>35</a:t>
            </a:fld>
            <a:endParaRPr lang="en-US" dirty="0"/>
          </a:p>
        </p:txBody>
      </p:sp>
    </p:spTree>
    <p:extLst>
      <p:ext uri="{BB962C8B-B14F-4D97-AF65-F5344CB8AC3E}">
        <p14:creationId xmlns:p14="http://schemas.microsoft.com/office/powerpoint/2010/main" val="3390975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ATMega328 data sheet. That operating range is borderline for our sauna range. Chances are it would be ok, but we’d be pushing it.</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36</a:t>
            </a:fld>
            <a:endParaRPr lang="en-US" dirty="0"/>
          </a:p>
        </p:txBody>
      </p:sp>
    </p:spTree>
    <p:extLst>
      <p:ext uri="{BB962C8B-B14F-4D97-AF65-F5344CB8AC3E}">
        <p14:creationId xmlns:p14="http://schemas.microsoft.com/office/powerpoint/2010/main" val="2119154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components have issues too. The Oscillator will start fluctuating if the temperature changes too much, and it has a narrower range. Some of our less critical sensors are on the edge too, but slightly skewed readings wouldn’t be awful. The LiPo battery is the biggest concern. Even at 60 C, the life and output of the battery is significantly effected, and those things have a history of doing bad things (like exploding or catching fire) when they are stressed.</a:t>
            </a:r>
          </a:p>
          <a:p>
            <a:endParaRPr lang="en-US" dirty="0"/>
          </a:p>
          <a:p>
            <a:r>
              <a:rPr lang="en-US" dirty="0"/>
              <a:t>The important parts of the client unit can’t be in the sauna itself. So, what to do?</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37</a:t>
            </a:fld>
            <a:endParaRPr lang="en-US" dirty="0"/>
          </a:p>
        </p:txBody>
      </p:sp>
    </p:spTree>
    <p:extLst>
      <p:ext uri="{BB962C8B-B14F-4D97-AF65-F5344CB8AC3E}">
        <p14:creationId xmlns:p14="http://schemas.microsoft.com/office/powerpoint/2010/main" val="2422262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split it up in to two units</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38</a:t>
            </a:fld>
            <a:endParaRPr lang="en-US" dirty="0"/>
          </a:p>
        </p:txBody>
      </p:sp>
    </p:spTree>
    <p:extLst>
      <p:ext uri="{BB962C8B-B14F-4D97-AF65-F5344CB8AC3E}">
        <p14:creationId xmlns:p14="http://schemas.microsoft.com/office/powerpoint/2010/main" val="213652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breadboard with wires and components hanging all over the place is not something you’d ever go to market with. To make a “real” product, you need to make Printed Circuit Boards (PCBs)</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39</a:t>
            </a:fld>
            <a:endParaRPr lang="en-US" dirty="0"/>
          </a:p>
        </p:txBody>
      </p:sp>
    </p:spTree>
    <p:extLst>
      <p:ext uri="{BB962C8B-B14F-4D97-AF65-F5344CB8AC3E}">
        <p14:creationId xmlns:p14="http://schemas.microsoft.com/office/powerpoint/2010/main" val="3913704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41</a:t>
            </a:fld>
            <a:endParaRPr lang="en-US" dirty="0"/>
          </a:p>
        </p:txBody>
      </p:sp>
    </p:spTree>
    <p:extLst>
      <p:ext uri="{BB962C8B-B14F-4D97-AF65-F5344CB8AC3E}">
        <p14:creationId xmlns:p14="http://schemas.microsoft.com/office/powerpoint/2010/main" val="1778650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42</a:t>
            </a:fld>
            <a:endParaRPr lang="en-US" dirty="0"/>
          </a:p>
        </p:txBody>
      </p:sp>
    </p:spTree>
    <p:extLst>
      <p:ext uri="{BB962C8B-B14F-4D97-AF65-F5344CB8AC3E}">
        <p14:creationId xmlns:p14="http://schemas.microsoft.com/office/powerpoint/2010/main" val="777464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43</a:t>
            </a:fld>
            <a:endParaRPr lang="en-US" dirty="0"/>
          </a:p>
        </p:txBody>
      </p:sp>
    </p:spTree>
    <p:extLst>
      <p:ext uri="{BB962C8B-B14F-4D97-AF65-F5344CB8AC3E}">
        <p14:creationId xmlns:p14="http://schemas.microsoft.com/office/powerpoint/2010/main" val="176502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did I decide to make? Well, this is our sauna that we have at our family vacation spot in northern MN. The basic idea of a sauna is that you get very hot and sweaty – to the point where virtually every pore is open and sweating profusely, then you run out and jump in a relatively cool lake, which slams all those cleared out pores shut almost instantly. They are called “Finnish Baths” as well, and the true Finns will cool themselves off by doing pullups through a hole in the ice!</a:t>
            </a:r>
          </a:p>
        </p:txBody>
      </p:sp>
      <p:sp>
        <p:nvSpPr>
          <p:cNvPr id="4" name="Slide Number Placeholder 3"/>
          <p:cNvSpPr>
            <a:spLocks noGrp="1"/>
          </p:cNvSpPr>
          <p:nvPr>
            <p:ph type="sldNum" sz="quarter" idx="5"/>
          </p:nvPr>
        </p:nvSpPr>
        <p:spPr/>
        <p:txBody>
          <a:bodyPr/>
          <a:lstStyle/>
          <a:p>
            <a:fld id="{7F2583E8-4A03-4DBE-9E13-2BE085D24FDB}" type="slidenum">
              <a:rPr lang="en-US" smtClean="0"/>
              <a:t>5</a:t>
            </a:fld>
            <a:endParaRPr lang="en-US" dirty="0"/>
          </a:p>
        </p:txBody>
      </p:sp>
    </p:spTree>
    <p:extLst>
      <p:ext uri="{BB962C8B-B14F-4D97-AF65-F5344CB8AC3E}">
        <p14:creationId xmlns:p14="http://schemas.microsoft.com/office/powerpoint/2010/main" val="4243049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45</a:t>
            </a:fld>
            <a:endParaRPr lang="en-US" dirty="0"/>
          </a:p>
        </p:txBody>
      </p:sp>
    </p:spTree>
    <p:extLst>
      <p:ext uri="{BB962C8B-B14F-4D97-AF65-F5344CB8AC3E}">
        <p14:creationId xmlns:p14="http://schemas.microsoft.com/office/powerpoint/2010/main" val="1108170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49</a:t>
            </a:fld>
            <a:endParaRPr lang="en-US" dirty="0"/>
          </a:p>
        </p:txBody>
      </p:sp>
    </p:spTree>
    <p:extLst>
      <p:ext uri="{BB962C8B-B14F-4D97-AF65-F5344CB8AC3E}">
        <p14:creationId xmlns:p14="http://schemas.microsoft.com/office/powerpoint/2010/main" val="1051459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51</a:t>
            </a:fld>
            <a:endParaRPr lang="en-US" dirty="0"/>
          </a:p>
        </p:txBody>
      </p:sp>
    </p:spTree>
    <p:extLst>
      <p:ext uri="{BB962C8B-B14F-4D97-AF65-F5344CB8AC3E}">
        <p14:creationId xmlns:p14="http://schemas.microsoft.com/office/powerpoint/2010/main" val="3833151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58</a:t>
            </a:fld>
            <a:endParaRPr lang="en-US" dirty="0"/>
          </a:p>
        </p:txBody>
      </p:sp>
    </p:spTree>
    <p:extLst>
      <p:ext uri="{BB962C8B-B14F-4D97-AF65-F5344CB8AC3E}">
        <p14:creationId xmlns:p14="http://schemas.microsoft.com/office/powerpoint/2010/main" val="367422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885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7853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886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parts that would do what I needed. A temperature and humidity sensor, a motion sensor, a door sensor, and an LED readout for the temperature. All of these were connected to an Arduino uno to begin with.</a:t>
            </a:r>
          </a:p>
        </p:txBody>
      </p:sp>
      <p:sp>
        <p:nvSpPr>
          <p:cNvPr id="4" name="Slide Number Placeholder 3"/>
          <p:cNvSpPr>
            <a:spLocks noGrp="1"/>
          </p:cNvSpPr>
          <p:nvPr>
            <p:ph type="sldNum" sz="quarter" idx="5"/>
          </p:nvPr>
        </p:nvSpPr>
        <p:spPr/>
        <p:txBody>
          <a:bodyPr/>
          <a:lstStyle/>
          <a:p>
            <a:fld id="{7F2583E8-4A03-4DBE-9E13-2BE085D24FDB}" type="slidenum">
              <a:rPr lang="en-US" smtClean="0"/>
              <a:t>64</a:t>
            </a:fld>
            <a:endParaRPr lang="en-US" dirty="0"/>
          </a:p>
        </p:txBody>
      </p:sp>
    </p:spTree>
    <p:extLst>
      <p:ext uri="{BB962C8B-B14F-4D97-AF65-F5344CB8AC3E}">
        <p14:creationId xmlns:p14="http://schemas.microsoft.com/office/powerpoint/2010/main" val="162746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68</a:t>
            </a:fld>
            <a:endParaRPr lang="en-US" dirty="0"/>
          </a:p>
        </p:txBody>
      </p:sp>
    </p:spTree>
    <p:extLst>
      <p:ext uri="{BB962C8B-B14F-4D97-AF65-F5344CB8AC3E}">
        <p14:creationId xmlns:p14="http://schemas.microsoft.com/office/powerpoint/2010/main" val="31941243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 with</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69</a:t>
            </a:fld>
            <a:endParaRPr lang="en-US" dirty="0"/>
          </a:p>
        </p:txBody>
      </p:sp>
    </p:spTree>
    <p:extLst>
      <p:ext uri="{BB962C8B-B14F-4D97-AF65-F5344CB8AC3E}">
        <p14:creationId xmlns:p14="http://schemas.microsoft.com/office/powerpoint/2010/main" val="3309838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is a wood burning stove with rocks on top of it. We heat the room up to about 150-185 degrees Fahrenheit, then throw water on the rocks to fill the room with steam.</a:t>
            </a:r>
          </a:p>
          <a:p>
            <a:endParaRPr lang="en-US" dirty="0"/>
          </a:p>
          <a:p>
            <a:r>
              <a:rPr lang="en-US" dirty="0"/>
              <a:t>It takes an hour or two to get it up to temperature when starting it cold. Most of that time is spent waiting. Or walking down to check the temperature.</a:t>
            </a:r>
          </a:p>
        </p:txBody>
      </p:sp>
      <p:sp>
        <p:nvSpPr>
          <p:cNvPr id="4" name="Slide Number Placeholder 3"/>
          <p:cNvSpPr>
            <a:spLocks noGrp="1"/>
          </p:cNvSpPr>
          <p:nvPr>
            <p:ph type="sldNum" sz="quarter" idx="5"/>
          </p:nvPr>
        </p:nvSpPr>
        <p:spPr/>
        <p:txBody>
          <a:bodyPr/>
          <a:lstStyle/>
          <a:p>
            <a:fld id="{7F2583E8-4A03-4DBE-9E13-2BE085D24FDB}" type="slidenum">
              <a:rPr lang="en-US" smtClean="0"/>
              <a:t>6</a:t>
            </a:fld>
            <a:endParaRPr lang="en-US" dirty="0"/>
          </a:p>
        </p:txBody>
      </p:sp>
    </p:spTree>
    <p:extLst>
      <p:ext uri="{BB962C8B-B14F-4D97-AF65-F5344CB8AC3E}">
        <p14:creationId xmlns:p14="http://schemas.microsoft.com/office/powerpoint/2010/main" val="235665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 LONG walk, but it’s not super short, either. There’s our cabin on the right, and the sauna on the left.</a:t>
            </a:r>
          </a:p>
          <a:p>
            <a:endParaRPr lang="en-US" dirty="0"/>
          </a:p>
          <a:p>
            <a:r>
              <a:rPr lang="en-US" dirty="0"/>
              <a:t>What I wanted to do is create a way to check on the current conditions of the sauna without having to walk down there myself to check on the temperature.</a:t>
            </a:r>
          </a:p>
          <a:p>
            <a:endParaRPr lang="en-US" dirty="0"/>
          </a:p>
          <a:p>
            <a:r>
              <a:rPr lang="en-US" dirty="0"/>
              <a:t>And anything worth doing is worth overdoing, right? Others on our beach use it, so I also wanted to know whether our neighbors were currently using it at the time or not.</a:t>
            </a:r>
          </a:p>
          <a:p>
            <a:endParaRPr lang="en-US" dirty="0"/>
          </a:p>
          <a:p>
            <a:r>
              <a:rPr lang="en-US" dirty="0"/>
              <a:t>And I love science. And data. So I wanted to log temperature, humidity and whether there were people in it, when the door opens and closes so I can get an idea about what pouring water on the rocks really does to the temperature and humidity. We always berate people for opening the door, but what effect does opening the door really have on the interior conditions? I aimed to find out.</a:t>
            </a:r>
          </a:p>
        </p:txBody>
      </p:sp>
      <p:sp>
        <p:nvSpPr>
          <p:cNvPr id="4" name="Slide Number Placeholder 3"/>
          <p:cNvSpPr>
            <a:spLocks noGrp="1"/>
          </p:cNvSpPr>
          <p:nvPr>
            <p:ph type="sldNum" sz="quarter" idx="5"/>
          </p:nvPr>
        </p:nvSpPr>
        <p:spPr/>
        <p:txBody>
          <a:bodyPr/>
          <a:lstStyle/>
          <a:p>
            <a:fld id="{7F2583E8-4A03-4DBE-9E13-2BE085D24FDB}" type="slidenum">
              <a:rPr lang="en-US" smtClean="0"/>
              <a:t>7</a:t>
            </a:fld>
            <a:endParaRPr lang="en-US" dirty="0"/>
          </a:p>
        </p:txBody>
      </p:sp>
    </p:spTree>
    <p:extLst>
      <p:ext uri="{BB962C8B-B14F-4D97-AF65-F5344CB8AC3E}">
        <p14:creationId xmlns:p14="http://schemas.microsoft.com/office/powerpoint/2010/main" val="2198036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9</a:t>
            </a:fld>
            <a:endParaRPr lang="en-US" dirty="0"/>
          </a:p>
        </p:txBody>
      </p:sp>
    </p:spTree>
    <p:extLst>
      <p:ext uri="{BB962C8B-B14F-4D97-AF65-F5344CB8AC3E}">
        <p14:creationId xmlns:p14="http://schemas.microsoft.com/office/powerpoint/2010/main" val="262589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11</a:t>
            </a:fld>
            <a:endParaRPr lang="en-US" dirty="0"/>
          </a:p>
        </p:txBody>
      </p:sp>
    </p:spTree>
    <p:extLst>
      <p:ext uri="{BB962C8B-B14F-4D97-AF65-F5344CB8AC3E}">
        <p14:creationId xmlns:p14="http://schemas.microsoft.com/office/powerpoint/2010/main" val="62903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project, there will be problems that need to be solved. In the maker world, the problems are far different than those you might expect to see in a software solution. It’s part of what makes creating something to live in and interact with the real world difficult, challenging and rewarding.</a:t>
            </a:r>
          </a:p>
          <a:p>
            <a:endParaRPr lang="en-US" dirty="0"/>
          </a:p>
          <a:p>
            <a:r>
              <a:rPr lang="en-US" sz="1200" dirty="0">
                <a:solidFill>
                  <a:srgbClr val="000000"/>
                </a:solidFill>
                <a:cs typeface="Calibri"/>
              </a:rPr>
              <a:t>No power at the sauna</a:t>
            </a:r>
          </a:p>
          <a:p>
            <a:r>
              <a:rPr lang="en-US" sz="1200" dirty="0">
                <a:solidFill>
                  <a:srgbClr val="000000"/>
                </a:solidFill>
                <a:cs typeface="Calibri"/>
              </a:rPr>
              <a:t>No internet at the sauna</a:t>
            </a:r>
          </a:p>
          <a:p>
            <a:r>
              <a:rPr lang="en-US" sz="1200" dirty="0">
                <a:solidFill>
                  <a:srgbClr val="000000"/>
                </a:solidFill>
                <a:cs typeface="Calibri"/>
              </a:rPr>
              <a:t>The sauna is over 200 feet away</a:t>
            </a:r>
          </a:p>
          <a:p>
            <a:r>
              <a:rPr lang="en-US" sz="1200" dirty="0">
                <a:solidFill>
                  <a:srgbClr val="000000"/>
                </a:solidFill>
                <a:cs typeface="Calibri"/>
              </a:rPr>
              <a:t>With a forest in between</a:t>
            </a:r>
          </a:p>
          <a:p>
            <a:r>
              <a:rPr lang="en-US" dirty="0"/>
              <a:t>The sauna gets HOT - up to 100 degrees Celsius</a:t>
            </a:r>
          </a:p>
          <a:p>
            <a:r>
              <a:rPr lang="en-US" dirty="0"/>
              <a:t>Heat and humidity varies around the room</a:t>
            </a:r>
          </a:p>
          <a:p>
            <a:r>
              <a:rPr lang="en-US" dirty="0"/>
              <a:t>The sauna's charming, and should stay that way</a:t>
            </a:r>
          </a:p>
          <a:p>
            <a:r>
              <a:rPr lang="en-US" dirty="0"/>
              <a:t>This is not my full-time job</a:t>
            </a:r>
          </a:p>
          <a:p>
            <a:endParaRPr lang="en-US" dirty="0"/>
          </a:p>
        </p:txBody>
      </p:sp>
      <p:sp>
        <p:nvSpPr>
          <p:cNvPr id="4" name="Slide Number Placeholder 3"/>
          <p:cNvSpPr>
            <a:spLocks noGrp="1"/>
          </p:cNvSpPr>
          <p:nvPr>
            <p:ph type="sldNum" sz="quarter" idx="5"/>
          </p:nvPr>
        </p:nvSpPr>
        <p:spPr/>
        <p:txBody>
          <a:bodyPr/>
          <a:lstStyle/>
          <a:p>
            <a:fld id="{7F2583E8-4A03-4DBE-9E13-2BE085D24FDB}" type="slidenum">
              <a:rPr lang="en-US" smtClean="0"/>
              <a:t>12</a:t>
            </a:fld>
            <a:endParaRPr lang="en-US" dirty="0"/>
          </a:p>
        </p:txBody>
      </p:sp>
    </p:spTree>
    <p:extLst>
      <p:ext uri="{BB962C8B-B14F-4D97-AF65-F5344CB8AC3E}">
        <p14:creationId xmlns:p14="http://schemas.microsoft.com/office/powerpoint/2010/main" val="496139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8EF3ED9-A8D5-3543-9986-EC3F973AC1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
        <p:nvSpPr>
          <p:cNvPr id="11" name="Title 1">
            <a:extLst>
              <a:ext uri="{FF2B5EF4-FFF2-40B4-BE49-F238E27FC236}">
                <a16:creationId xmlns:a16="http://schemas.microsoft.com/office/drawing/2014/main" id="{3DDE2DEF-A2DA-7144-814D-951649ECDBE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92ACB31F-22D5-9342-AFCD-7AEE8CA59246}"/>
              </a:ext>
            </a:extLst>
          </p:cNvPr>
          <p:cNvSpPr>
            <a:spLocks noGrp="1"/>
          </p:cNvSpPr>
          <p:nvPr>
            <p:ph type="subTitle" idx="1"/>
          </p:nvPr>
        </p:nvSpPr>
        <p:spPr>
          <a:xfrm>
            <a:off x="1524000" y="3602038"/>
            <a:ext cx="9144000" cy="1655762"/>
          </a:xfrm>
        </p:spPr>
        <p:txBody>
          <a:bodyPr/>
          <a:lstStyle>
            <a:lvl1pPr marL="0" indent="0" algn="ctr">
              <a:buNone/>
              <a:defRPr sz="2400">
                <a:solidFill>
                  <a:srgbClr val="D3262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4C7F26C-59AD-C74B-8AB4-47DA5D7FAE6F}"/>
              </a:ext>
            </a:extLst>
          </p:cNvPr>
          <p:cNvSpPr>
            <a:spLocks noGrp="1"/>
          </p:cNvSpPr>
          <p:nvPr>
            <p:ph type="dt" sz="half" idx="10"/>
          </p:nvPr>
        </p:nvSpPr>
        <p:spPr/>
        <p:txBody>
          <a:bodyPr/>
          <a:lstStyle/>
          <a:p>
            <a:fld id="{D5087760-35F5-1741-B2EB-290C537D6DFB}" type="datetime1">
              <a:rPr lang="en-US" smtClean="0"/>
              <a:t>8/15/2019</a:t>
            </a:fld>
            <a:endParaRPr lang="en-US" dirty="0"/>
          </a:p>
        </p:txBody>
      </p:sp>
      <p:sp>
        <p:nvSpPr>
          <p:cNvPr id="7" name="Footer Placeholder 6">
            <a:extLst>
              <a:ext uri="{FF2B5EF4-FFF2-40B4-BE49-F238E27FC236}">
                <a16:creationId xmlns:a16="http://schemas.microsoft.com/office/drawing/2014/main" id="{E8712DF7-1F59-044D-829B-A1C811893EB2}"/>
              </a:ext>
            </a:extLst>
          </p:cNvPr>
          <p:cNvSpPr>
            <a:spLocks noGrp="1"/>
          </p:cNvSpPr>
          <p:nvPr>
            <p:ph type="ftr" sz="quarter" idx="11"/>
          </p:nvPr>
        </p:nvSpPr>
        <p:spPr/>
        <p:txBody>
          <a:bodyPr/>
          <a:lstStyle/>
          <a:p>
            <a:r>
              <a:rPr lang="en-US" dirty="0"/>
              <a:t>John Sample - x33005</a:t>
            </a:r>
          </a:p>
        </p:txBody>
      </p:sp>
      <p:sp>
        <p:nvSpPr>
          <p:cNvPr id="9" name="Slide Number Placeholder 8">
            <a:extLst>
              <a:ext uri="{FF2B5EF4-FFF2-40B4-BE49-F238E27FC236}">
                <a16:creationId xmlns:a16="http://schemas.microsoft.com/office/drawing/2014/main" id="{4D743AF8-3435-7640-AE41-B2EC446FA93E}"/>
              </a:ext>
            </a:extLst>
          </p:cNvPr>
          <p:cNvSpPr>
            <a:spLocks noGrp="1"/>
          </p:cNvSpPr>
          <p:nvPr>
            <p:ph type="sldNum" sz="quarter" idx="12"/>
          </p:nvPr>
        </p:nvSpPr>
        <p:spPr/>
        <p:txBody>
          <a:body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67100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 Blue Footer">
    <p:bg>
      <p:bgPr>
        <a:solidFill>
          <a:srgbClr val="04182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78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F6768E43-8554-AD4F-9499-A3183516D85F}"/>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7" name="Picture 6">
            <a:extLst>
              <a:ext uri="{FF2B5EF4-FFF2-40B4-BE49-F238E27FC236}">
                <a16:creationId xmlns:a16="http://schemas.microsoft.com/office/drawing/2014/main" id="{8E37A691-89AB-3A4F-B7EB-7D318A62533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1005468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717845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310707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827160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679086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0020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819776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664993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84738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0863-5227-5D48-AAFA-980059B9E8AE}"/>
              </a:ext>
            </a:extLst>
          </p:cNvPr>
          <p:cNvSpPr>
            <a:spLocks noGrp="1"/>
          </p:cNvSpPr>
          <p:nvPr>
            <p:ph type="title"/>
          </p:nvPr>
        </p:nvSpPr>
        <p:spPr>
          <a:xfrm>
            <a:off x="831850" y="970150"/>
            <a:ext cx="10515600" cy="2852737"/>
          </a:xfrm>
          <a:prstGeom prst="rect">
            <a:avLst/>
          </a:prstGeo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BE78C86-2D2E-A748-9D78-D0FC4361FE62}"/>
              </a:ext>
            </a:extLst>
          </p:cNvPr>
          <p:cNvSpPr>
            <a:spLocks noGrp="1"/>
          </p:cNvSpPr>
          <p:nvPr>
            <p:ph type="body" idx="1"/>
          </p:nvPr>
        </p:nvSpPr>
        <p:spPr>
          <a:xfrm>
            <a:off x="831850" y="3849875"/>
            <a:ext cx="10515600" cy="1500187"/>
          </a:xfrm>
          <a:prstGeom prst="rect">
            <a:avLst/>
          </a:prstGeom>
        </p:spPr>
        <p:txBody>
          <a:bodyPr/>
          <a:lstStyle>
            <a:lvl1pPr marL="0" indent="0">
              <a:buNone/>
              <a:defRPr sz="2400">
                <a:solidFill>
                  <a:srgbClr val="D3262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Slide Number Placeholder 6">
            <a:extLst>
              <a:ext uri="{FF2B5EF4-FFF2-40B4-BE49-F238E27FC236}">
                <a16:creationId xmlns:a16="http://schemas.microsoft.com/office/drawing/2014/main" id="{0BEC72E1-D72F-9144-A117-6B3D9CC40C6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8" name="Picture 7">
            <a:extLst>
              <a:ext uri="{FF2B5EF4-FFF2-40B4-BE49-F238E27FC236}">
                <a16:creationId xmlns:a16="http://schemas.microsoft.com/office/drawing/2014/main" id="{FCB59749-A75E-7047-B887-1D0D1254B86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014218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761346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929456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700164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5362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930"/>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4EF661A-D07D-F34E-93BC-7E293E742E85}"/>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F9D1A18-C094-3548-9CE7-6CAD0EA9F51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11" name="Picture 10">
            <a:extLst>
              <a:ext uri="{FF2B5EF4-FFF2-40B4-BE49-F238E27FC236}">
                <a16:creationId xmlns:a16="http://schemas.microsoft.com/office/drawing/2014/main" id="{B0CBB3EF-A5EF-7C40-8B2F-D80B3857741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227787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 Blue">
    <p:bg>
      <p:bgPr>
        <a:solidFill>
          <a:srgbClr val="041827"/>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C5D018-ADE9-624F-BFBB-AC65906CB17E}"/>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Content Placeholder 2">
            <a:extLst>
              <a:ext uri="{FF2B5EF4-FFF2-40B4-BE49-F238E27FC236}">
                <a16:creationId xmlns:a16="http://schemas.microsoft.com/office/drawing/2014/main" id="{C2AA8184-3654-7C4A-9EE1-4A4D729B2102}"/>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2743C166-F8DD-7D4C-BFE1-A8E9981046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BAA5C8AC-8BF9-E74C-A456-FF7256F2863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8701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od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id="{B88A026A-A857-D747-9455-544FBD2AEE79}"/>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13019FB2-0C20-5149-A7D3-445400068DF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B81BA9F0-34D4-384C-9388-3CF243BBBA3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381130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463"/>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
        <p:nvSpPr>
          <p:cNvPr id="6" name="Slide Number Placeholder 5">
            <a:extLst>
              <a:ext uri="{FF2B5EF4-FFF2-40B4-BE49-F238E27FC236}">
                <a16:creationId xmlns:a16="http://schemas.microsoft.com/office/drawing/2014/main" id="{E674453A-2C86-CC4C-99B2-4F36D6F675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368879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Foot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
        <p:nvSpPr>
          <p:cNvPr id="7" name="Slide Number Placeholder 6">
            <a:extLst>
              <a:ext uri="{FF2B5EF4-FFF2-40B4-BE49-F238E27FC236}">
                <a16:creationId xmlns:a16="http://schemas.microsoft.com/office/drawing/2014/main" id="{48B9793C-4A43-6F4B-80BB-ECEF635E70DE}"/>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120244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Slide Number Placeholder 12">
            <a:extLst>
              <a:ext uri="{FF2B5EF4-FFF2-40B4-BE49-F238E27FC236}">
                <a16:creationId xmlns:a16="http://schemas.microsoft.com/office/drawing/2014/main" id="{01545687-1BA4-5F4A-A282-8B7F806385D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D39B3E61-0157-A64F-80FD-870D371E13E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29519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Blue Footer">
    <p:bg>
      <p:bgPr>
        <a:solidFill>
          <a:srgbClr val="041827"/>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2C3AD0-4B74-1043-B6A1-73365C2AB053}"/>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6" name="Picture 5">
            <a:extLst>
              <a:ext uri="{FF2B5EF4-FFF2-40B4-BE49-F238E27FC236}">
                <a16:creationId xmlns:a16="http://schemas.microsoft.com/office/drawing/2014/main" id="{3144BDDD-35E0-6842-B25C-F01617C41F7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324970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AEB64-E166-FE41-AAF9-6099475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5AA625-B6EE-6145-86CC-52E0C18A7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D5EB6-7AED-FA43-8CE6-D9B320CCB5C2}"/>
              </a:ext>
            </a:extLst>
          </p:cNvPr>
          <p:cNvSpPr>
            <a:spLocks noGrp="1"/>
          </p:cNvSpPr>
          <p:nvPr>
            <p:ph type="dt" sz="half" idx="2"/>
          </p:nvPr>
        </p:nvSpPr>
        <p:spPr>
          <a:xfrm>
            <a:off x="3949147" y="6176963"/>
            <a:ext cx="1716157" cy="365125"/>
          </a:xfrm>
          <a:prstGeom prst="rect">
            <a:avLst/>
          </a:prstGeom>
        </p:spPr>
        <p:txBody>
          <a:bodyPr vert="horz" lIns="91440" tIns="45720" rIns="91440" bIns="45720" rtlCol="0" anchor="ctr"/>
          <a:lstStyle>
            <a:lvl1pPr algn="l">
              <a:defRPr sz="1200">
                <a:solidFill>
                  <a:schemeClr val="tx1">
                    <a:tint val="75000"/>
                  </a:schemeClr>
                </a:solidFill>
                <a:latin typeface="Rocket Sans" panose="020B0602020202020204" pitchFamily="34" charset="0"/>
                <a:ea typeface="Rocket Sans" panose="020B0602020202020204" pitchFamily="34" charset="0"/>
              </a:defRPr>
            </a:lvl1pPr>
          </a:lstStyle>
          <a:p>
            <a:fld id="{0B7EFA1C-E4DE-344B-BACE-D11BF3FE26C1}" type="datetime1">
              <a:rPr lang="en-US" smtClean="0"/>
              <a:t>8/15/2019</a:t>
            </a:fld>
            <a:endParaRPr lang="en-US" dirty="0"/>
          </a:p>
        </p:txBody>
      </p:sp>
      <p:sp>
        <p:nvSpPr>
          <p:cNvPr id="5" name="Footer Placeholder 4">
            <a:extLst>
              <a:ext uri="{FF2B5EF4-FFF2-40B4-BE49-F238E27FC236}">
                <a16:creationId xmlns:a16="http://schemas.microsoft.com/office/drawing/2014/main" id="{8973A66D-37BB-1F47-802E-BC576707F60C}"/>
              </a:ext>
            </a:extLst>
          </p:cNvPr>
          <p:cNvSpPr>
            <a:spLocks noGrp="1"/>
          </p:cNvSpPr>
          <p:nvPr>
            <p:ph type="ftr" sz="quarter" idx="3"/>
          </p:nvPr>
        </p:nvSpPr>
        <p:spPr>
          <a:xfrm>
            <a:off x="6023113" y="6176963"/>
            <a:ext cx="3631096" cy="365125"/>
          </a:xfrm>
          <a:prstGeom prst="rect">
            <a:avLst/>
          </a:prstGeom>
        </p:spPr>
        <p:txBody>
          <a:bodyPr vert="horz" lIns="91440" tIns="45720" rIns="91440" bIns="45720" rtlCol="0" anchor="ctr"/>
          <a:lstStyle>
            <a:lvl1pPr algn="ctr">
              <a:defRPr sz="1200">
                <a:solidFill>
                  <a:schemeClr val="tx1">
                    <a:tint val="75000"/>
                  </a:schemeClr>
                </a:solidFill>
                <a:latin typeface="Rocket Sans" panose="020B0602020202020204" pitchFamily="34" charset="0"/>
                <a:ea typeface="Rocket Sans" panose="020B0602020202020204" pitchFamily="34" charset="0"/>
              </a:defRPr>
            </a:lvl1pPr>
          </a:lstStyle>
          <a:p>
            <a:r>
              <a:rPr lang="en-US" dirty="0"/>
              <a:t>John Sample - x33005</a:t>
            </a:r>
          </a:p>
        </p:txBody>
      </p:sp>
      <p:sp>
        <p:nvSpPr>
          <p:cNvPr id="6" name="Slide Number Placeholder 5">
            <a:extLst>
              <a:ext uri="{FF2B5EF4-FFF2-40B4-BE49-F238E27FC236}">
                <a16:creationId xmlns:a16="http://schemas.microsoft.com/office/drawing/2014/main" id="{D7CFAB26-DFBC-CE4E-95CE-F26AF5E6213E}"/>
              </a:ext>
            </a:extLst>
          </p:cNvPr>
          <p:cNvSpPr>
            <a:spLocks noGrp="1"/>
          </p:cNvSpPr>
          <p:nvPr>
            <p:ph type="sldNum" sz="quarter" idx="4"/>
          </p:nvPr>
        </p:nvSpPr>
        <p:spPr>
          <a:xfrm>
            <a:off x="9899374" y="6176963"/>
            <a:ext cx="1454426" cy="365125"/>
          </a:xfrm>
          <a:prstGeom prst="rect">
            <a:avLst/>
          </a:prstGeom>
        </p:spPr>
        <p:txBody>
          <a:bodyPr vert="horz" lIns="91440" tIns="45720" rIns="91440" bIns="45720" rtlCol="0" anchor="ctr"/>
          <a:lstStyle>
            <a:lvl1pPr algn="r">
              <a:defRPr sz="1200">
                <a:solidFill>
                  <a:schemeClr val="tx1">
                    <a:tint val="75000"/>
                  </a:schemeClr>
                </a:solidFill>
                <a:latin typeface="Rocket Sans" panose="020B0602020202020204" pitchFamily="34" charset="0"/>
                <a:ea typeface="Rocket Sans" panose="020B0602020202020204" pitchFamily="34" charset="0"/>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2157610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3" r:id="rId6"/>
    <p:sldLayoutId id="2147483654" r:id="rId7"/>
    <p:sldLayoutId id="2147483655" r:id="rId8"/>
    <p:sldLayoutId id="2147483656" r:id="rId9"/>
    <p:sldLayoutId id="2147483660" r:id="rId10"/>
    <p:sldLayoutId id="2147483657" r:id="rId11"/>
    <p:sldLayoutId id="2147483659" r:id="rId12"/>
  </p:sldLayoutIdLst>
  <p:hf hdr="0"/>
  <p:txStyles>
    <p:title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5103992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8.xml"/><Relationship Id="rId16" Type="http://schemas.openxmlformats.org/officeDocument/2006/relationships/image" Target="../media/image23.svg"/><Relationship Id="rId1" Type="http://schemas.openxmlformats.org/officeDocument/2006/relationships/slideLayout" Target="../slideLayouts/slideLayout10.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4.jpeg"/><Relationship Id="rId5" Type="http://schemas.openxmlformats.org/officeDocument/2006/relationships/image" Target="../media/image28.jpeg"/><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46.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56.svg"/></Relationships>
</file>

<file path=ppt/slides/_rels/slide4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68.jpeg"/></Relationships>
</file>

<file path=ppt/slides/_rels/slide6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70.jpeg"/></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9.xml"/><Relationship Id="rId4" Type="http://schemas.openxmlformats.org/officeDocument/2006/relationships/image" Target="../media/image73.jpeg"/></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rotWithShape="1">
          <a:blip r:embed="rId3">
            <a:alphaModFix amt="20000"/>
          </a:blip>
          <a:srcRect b="3373"/>
          <a:stretch/>
        </p:blipFill>
        <p:spPr>
          <a:xfrm flipH="1">
            <a:off x="524886" y="244374"/>
            <a:ext cx="11176300" cy="3832010"/>
          </a:xfrm>
          <a:prstGeom prst="rect">
            <a:avLst/>
          </a:prstGeom>
        </p:spPr>
      </p:pic>
      <p:sp>
        <p:nvSpPr>
          <p:cNvPr id="12" name="Text Placeholder 11">
            <a:extLst>
              <a:ext uri="{FF2B5EF4-FFF2-40B4-BE49-F238E27FC236}">
                <a16:creationId xmlns:a16="http://schemas.microsoft.com/office/drawing/2014/main" id="{7A00675B-0A70-7F4D-8360-029C043FB4D0}"/>
              </a:ext>
            </a:extLst>
          </p:cNvPr>
          <p:cNvSpPr>
            <a:spLocks noGrp="1"/>
          </p:cNvSpPr>
          <p:nvPr>
            <p:ph type="body" idx="1"/>
          </p:nvPr>
        </p:nvSpPr>
        <p:spPr>
          <a:xfrm>
            <a:off x="7181607" y="4331214"/>
            <a:ext cx="4086139" cy="2217681"/>
          </a:xfrm>
        </p:spPr>
        <p:txBody>
          <a:bodyPr>
            <a:normAutofit/>
          </a:bodyPr>
          <a:lstStyle/>
          <a:p>
            <a:r>
              <a:rPr lang="en-US" sz="3200" b="1" dirty="0">
                <a:solidFill>
                  <a:srgbClr val="197AFF"/>
                </a:solidFill>
                <a:effectLst>
                  <a:outerShdw blurRad="50800" dist="38100" dir="2700000" algn="tl" rotWithShape="0">
                    <a:prstClr val="black">
                      <a:alpha val="40000"/>
                    </a:prstClr>
                  </a:outerShdw>
                </a:effectLst>
              </a:rPr>
              <a:t>Adam Barney</a:t>
            </a:r>
          </a:p>
          <a:p>
            <a:r>
              <a:rPr lang="en-US" sz="2200" b="1" dirty="0">
                <a:solidFill>
                  <a:schemeClr val="bg1"/>
                </a:solidFill>
              </a:rPr>
              <a:t>Quicken Loans</a:t>
            </a:r>
          </a:p>
          <a:p>
            <a:r>
              <a:rPr lang="en-US" sz="2200" dirty="0">
                <a:solidFill>
                  <a:schemeClr val="bg1"/>
                </a:solidFill>
              </a:rPr>
              <a:t>Senior Software Engineer</a:t>
            </a:r>
            <a:endParaRPr lang="en-US" sz="1800" dirty="0">
              <a:solidFill>
                <a:schemeClr val="bg1"/>
              </a:solidFill>
            </a:endParaRPr>
          </a:p>
          <a:p>
            <a:r>
              <a:rPr lang="en-US" sz="1800" dirty="0">
                <a:solidFill>
                  <a:schemeClr val="bg1"/>
                </a:solidFill>
              </a:rPr>
              <a:t>adambarney@quickenloans.com</a:t>
            </a:r>
          </a:p>
        </p:txBody>
      </p:sp>
      <p:sp>
        <p:nvSpPr>
          <p:cNvPr id="7" name="Title 10">
            <a:extLst>
              <a:ext uri="{FF2B5EF4-FFF2-40B4-BE49-F238E27FC236}">
                <a16:creationId xmlns:a16="http://schemas.microsoft.com/office/drawing/2014/main" id="{FA242FD7-2364-3642-8FDE-F0A939DFB06A}"/>
              </a:ext>
            </a:extLst>
          </p:cNvPr>
          <p:cNvSpPr>
            <a:spLocks noGrp="1"/>
          </p:cNvSpPr>
          <p:nvPr>
            <p:ph type="title"/>
          </p:nvPr>
        </p:nvSpPr>
        <p:spPr>
          <a:xfrm>
            <a:off x="4021439" y="4559180"/>
            <a:ext cx="3908300" cy="2217680"/>
          </a:xfrm>
        </p:spPr>
        <p:txBody>
          <a:bodyPr anchor="t" anchorCtr="0">
            <a:normAutofit/>
          </a:bodyPr>
          <a:lstStyle/>
          <a:p>
            <a:r>
              <a:rPr lang="en-US" sz="6600" b="1" dirty="0"/>
              <a:t>blinky</a:t>
            </a:r>
            <a:endParaRPr lang="en-US" sz="9600" b="1" dirty="0">
              <a:solidFill>
                <a:srgbClr val="00B0F0"/>
              </a:solidFill>
            </a:endParaRPr>
          </a:p>
        </p:txBody>
      </p:sp>
      <p:cxnSp>
        <p:nvCxnSpPr>
          <p:cNvPr id="3" name="Straight Connector 2">
            <a:extLst>
              <a:ext uri="{FF2B5EF4-FFF2-40B4-BE49-F238E27FC236}">
                <a16:creationId xmlns:a16="http://schemas.microsoft.com/office/drawing/2014/main" id="{479381AC-1DBF-D64A-891E-E1C442D6AEAC}"/>
              </a:ext>
            </a:extLst>
          </p:cNvPr>
          <p:cNvCxnSpPr/>
          <p:nvPr/>
        </p:nvCxnSpPr>
        <p:spPr>
          <a:xfrm>
            <a:off x="6967665" y="4419652"/>
            <a:ext cx="0" cy="1774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0">
            <a:extLst>
              <a:ext uri="{FF2B5EF4-FFF2-40B4-BE49-F238E27FC236}">
                <a16:creationId xmlns:a16="http://schemas.microsoft.com/office/drawing/2014/main" id="{89787705-60D6-1341-A54A-2D6607411694}"/>
              </a:ext>
            </a:extLst>
          </p:cNvPr>
          <p:cNvSpPr txBox="1">
            <a:spLocks/>
          </p:cNvSpPr>
          <p:nvPr/>
        </p:nvSpPr>
        <p:spPr>
          <a:xfrm>
            <a:off x="633743" y="4559180"/>
            <a:ext cx="3908300" cy="221768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6000" kern="1200">
                <a:solidFill>
                  <a:schemeClr val="bg1"/>
                </a:solidFill>
                <a:latin typeface="Rocket Sans" panose="020B0602020202020204" pitchFamily="34" charset="0"/>
                <a:ea typeface="Rocket Sans" panose="020B0602020202020204" pitchFamily="34" charset="0"/>
                <a:cs typeface="+mj-cs"/>
              </a:defRPr>
            </a:lvl1pPr>
          </a:lstStyle>
          <a:p>
            <a:r>
              <a:rPr lang="en-US" sz="6600" b="1" dirty="0"/>
              <a:t>beyond</a:t>
            </a:r>
            <a:endParaRPr lang="en-US" sz="8000" b="1" dirty="0">
              <a:solidFill>
                <a:srgbClr val="00B0F0"/>
              </a:solidFill>
            </a:endParaRPr>
          </a:p>
        </p:txBody>
      </p:sp>
      <p:sp>
        <p:nvSpPr>
          <p:cNvPr id="2" name="TextBox 1">
            <a:extLst>
              <a:ext uri="{FF2B5EF4-FFF2-40B4-BE49-F238E27FC236}">
                <a16:creationId xmlns:a16="http://schemas.microsoft.com/office/drawing/2014/main" id="{3EC84766-3828-BA42-A746-61781F3B3560}"/>
              </a:ext>
            </a:extLst>
          </p:cNvPr>
          <p:cNvSpPr txBox="1"/>
          <p:nvPr/>
        </p:nvSpPr>
        <p:spPr>
          <a:xfrm>
            <a:off x="1978371" y="5314934"/>
            <a:ext cx="4086135" cy="461665"/>
          </a:xfrm>
          <a:prstGeom prst="rect">
            <a:avLst/>
          </a:prstGeom>
          <a:noFill/>
        </p:spPr>
        <p:txBody>
          <a:bodyPr wrap="square" rtlCol="0">
            <a:spAutoFit/>
          </a:bodyPr>
          <a:lstStyle/>
          <a:p>
            <a:pPr algn="ctr"/>
            <a:r>
              <a:rPr lang="en-US" sz="2400" dirty="0">
                <a:solidFill>
                  <a:schemeClr val="bg1"/>
                </a:solidFill>
                <a:latin typeface="Rocket Sans" panose="020B0602020202020204" pitchFamily="34" charset="0"/>
                <a:ea typeface="Rocket Sans" panose="020B0602020202020204" pitchFamily="34" charset="0"/>
              </a:rPr>
              <a:t>making a “REAL” IoT thing</a:t>
            </a:r>
          </a:p>
        </p:txBody>
      </p:sp>
      <p:sp>
        <p:nvSpPr>
          <p:cNvPr id="4" name="TextBox 3">
            <a:extLst>
              <a:ext uri="{FF2B5EF4-FFF2-40B4-BE49-F238E27FC236}">
                <a16:creationId xmlns:a16="http://schemas.microsoft.com/office/drawing/2014/main" id="{1FAB68C7-8493-F343-B7EB-4E9C4F57CDBD}"/>
              </a:ext>
            </a:extLst>
          </p:cNvPr>
          <p:cNvSpPr txBox="1"/>
          <p:nvPr/>
        </p:nvSpPr>
        <p:spPr>
          <a:xfrm>
            <a:off x="8725989" y="73935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4754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ECA48-0551-454D-8A86-086ABF536E47}"/>
              </a:ext>
            </a:extLst>
          </p:cNvPr>
          <p:cNvSpPr/>
          <p:nvPr/>
        </p:nvSpPr>
        <p:spPr>
          <a:xfrm>
            <a:off x="1861507" y="1708594"/>
            <a:ext cx="8148384" cy="2215991"/>
          </a:xfrm>
          <a:prstGeom prst="rect">
            <a:avLst/>
          </a:prstGeom>
        </p:spPr>
        <p:txBody>
          <a:bodyPr wrap="none">
            <a:spAutoFit/>
          </a:bodyPr>
          <a:lstStyle/>
          <a:p>
            <a:r>
              <a:rPr lang="en-US" sz="13800" b="1" dirty="0">
                <a:solidFill>
                  <a:srgbClr val="197AFF"/>
                </a:solidFill>
                <a:latin typeface="Rocket Sans" panose="020B0602020202020204" pitchFamily="34" charset="0"/>
                <a:ea typeface="Rocket Sans" panose="020B0602020202020204" pitchFamily="34" charset="0"/>
              </a:rPr>
              <a:t>solution?</a:t>
            </a:r>
          </a:p>
        </p:txBody>
      </p:sp>
      <p:sp>
        <p:nvSpPr>
          <p:cNvPr id="2" name="Title 1">
            <a:extLst>
              <a:ext uri="{FF2B5EF4-FFF2-40B4-BE49-F238E27FC236}">
                <a16:creationId xmlns:a16="http://schemas.microsoft.com/office/drawing/2014/main" id="{43E23765-CDB2-4E40-8F17-02C432343060}"/>
              </a:ext>
            </a:extLst>
          </p:cNvPr>
          <p:cNvSpPr>
            <a:spLocks noGrp="1"/>
          </p:cNvSpPr>
          <p:nvPr>
            <p:ph type="title"/>
          </p:nvPr>
        </p:nvSpPr>
        <p:spPr>
          <a:xfrm>
            <a:off x="2377380" y="1491026"/>
            <a:ext cx="10515600" cy="1325563"/>
          </a:xfrm>
        </p:spPr>
        <p:txBody>
          <a:bodyPr>
            <a:normAutofit/>
          </a:bodyPr>
          <a:lstStyle/>
          <a:p>
            <a:r>
              <a:rPr lang="en-US" sz="6000" dirty="0"/>
              <a:t>the</a:t>
            </a:r>
            <a:endParaRPr lang="en-US" sz="8000" dirty="0"/>
          </a:p>
        </p:txBody>
      </p:sp>
    </p:spTree>
    <p:extLst>
      <p:ext uri="{BB962C8B-B14F-4D97-AF65-F5344CB8AC3E}">
        <p14:creationId xmlns:p14="http://schemas.microsoft.com/office/powerpoint/2010/main" val="195233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yncing cloud">
            <a:extLst>
              <a:ext uri="{FF2B5EF4-FFF2-40B4-BE49-F238E27FC236}">
                <a16:creationId xmlns:a16="http://schemas.microsoft.com/office/drawing/2014/main" id="{AF2D877D-9ABB-3E4C-878D-BC1EE9C760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3719" y="3612562"/>
            <a:ext cx="2834810" cy="2834810"/>
          </a:xfrm>
          <a:prstGeom prst="rect">
            <a:avLst/>
          </a:prstGeom>
        </p:spPr>
      </p:pic>
      <p:pic>
        <p:nvPicPr>
          <p:cNvPr id="6" name="Graphic 5" descr="Laptop">
            <a:extLst>
              <a:ext uri="{FF2B5EF4-FFF2-40B4-BE49-F238E27FC236}">
                <a16:creationId xmlns:a16="http://schemas.microsoft.com/office/drawing/2014/main" id="{18CE0CA9-2041-E24F-9922-ADE998903D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0909" y="3635158"/>
            <a:ext cx="2834810" cy="2834810"/>
          </a:xfrm>
          <a:prstGeom prst="rect">
            <a:avLst/>
          </a:prstGeom>
        </p:spPr>
      </p:pic>
      <p:pic>
        <p:nvPicPr>
          <p:cNvPr id="8" name="Graphic 7" descr="Wireless router">
            <a:extLst>
              <a:ext uri="{FF2B5EF4-FFF2-40B4-BE49-F238E27FC236}">
                <a16:creationId xmlns:a16="http://schemas.microsoft.com/office/drawing/2014/main" id="{744B927B-2950-C744-ABB7-C28A8302B3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3926" y="870304"/>
            <a:ext cx="2834810" cy="2834810"/>
          </a:xfrm>
          <a:prstGeom prst="rect">
            <a:avLst/>
          </a:prstGeom>
        </p:spPr>
      </p:pic>
      <p:pic>
        <p:nvPicPr>
          <p:cNvPr id="10" name="Graphic 9" descr="Cloud">
            <a:extLst>
              <a:ext uri="{FF2B5EF4-FFF2-40B4-BE49-F238E27FC236}">
                <a16:creationId xmlns:a16="http://schemas.microsoft.com/office/drawing/2014/main" id="{B8C2B815-6A70-254F-908B-6A866B05F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5405" y="1079602"/>
            <a:ext cx="2834810" cy="2834810"/>
          </a:xfrm>
          <a:prstGeom prst="rect">
            <a:avLst/>
          </a:prstGeom>
        </p:spPr>
      </p:pic>
      <p:pic>
        <p:nvPicPr>
          <p:cNvPr id="12" name="Graphic 11" descr="Thermometer">
            <a:extLst>
              <a:ext uri="{FF2B5EF4-FFF2-40B4-BE49-F238E27FC236}">
                <a16:creationId xmlns:a16="http://schemas.microsoft.com/office/drawing/2014/main" id="{3B9811BE-8B30-6648-A3D7-15D5310C0A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06063" y="858957"/>
            <a:ext cx="2749459" cy="2749459"/>
          </a:xfrm>
          <a:prstGeom prst="rect">
            <a:avLst/>
          </a:prstGeom>
        </p:spPr>
      </p:pic>
      <p:pic>
        <p:nvPicPr>
          <p:cNvPr id="14" name="Graphic 13" descr="Gymnast: Rings">
            <a:extLst>
              <a:ext uri="{FF2B5EF4-FFF2-40B4-BE49-F238E27FC236}">
                <a16:creationId xmlns:a16="http://schemas.microsoft.com/office/drawing/2014/main" id="{E1C8D5E1-E16B-EF46-B910-849A7899FD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572" y="3776559"/>
            <a:ext cx="2670813" cy="2670813"/>
          </a:xfrm>
          <a:prstGeom prst="rect">
            <a:avLst/>
          </a:prstGeom>
        </p:spPr>
      </p:pic>
      <p:pic>
        <p:nvPicPr>
          <p:cNvPr id="16" name="Graphic 15" descr="Arrow: Slight curve">
            <a:extLst>
              <a:ext uri="{FF2B5EF4-FFF2-40B4-BE49-F238E27FC236}">
                <a16:creationId xmlns:a16="http://schemas.microsoft.com/office/drawing/2014/main" id="{0B565E26-8265-6E4C-8CEF-B776129C8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13774" y="3589965"/>
            <a:ext cx="2880003" cy="2880003"/>
          </a:xfrm>
          <a:prstGeom prst="rect">
            <a:avLst/>
          </a:prstGeom>
        </p:spPr>
      </p:pic>
      <p:sp>
        <p:nvSpPr>
          <p:cNvPr id="18" name="Rectangle 17">
            <a:extLst>
              <a:ext uri="{FF2B5EF4-FFF2-40B4-BE49-F238E27FC236}">
                <a16:creationId xmlns:a16="http://schemas.microsoft.com/office/drawing/2014/main" id="{96F6F594-ADF5-1E4C-ACA9-43D6C02347F3}"/>
              </a:ext>
            </a:extLst>
          </p:cNvPr>
          <p:cNvSpPr/>
          <p:nvPr/>
        </p:nvSpPr>
        <p:spPr>
          <a:xfrm>
            <a:off x="6314833" y="62159"/>
            <a:ext cx="5820824" cy="1323439"/>
          </a:xfrm>
          <a:prstGeom prst="rect">
            <a:avLst/>
          </a:prstGeom>
        </p:spPr>
        <p:txBody>
          <a:bodyPr wrap="none">
            <a:spAutoFit/>
          </a:bodyPr>
          <a:lstStyle/>
          <a:p>
            <a:r>
              <a:rPr lang="en-US" sz="8000" b="1" dirty="0">
                <a:solidFill>
                  <a:srgbClr val="197AFF"/>
                </a:solidFill>
                <a:latin typeface="Rocket Sans" panose="020B0602020202020204" pitchFamily="34" charset="0"/>
                <a:ea typeface="Rocket Sans" panose="020B0602020202020204" pitchFamily="34" charset="0"/>
              </a:rPr>
              <a:t>technology</a:t>
            </a:r>
            <a:endParaRPr lang="en-US" sz="8800" b="1" dirty="0">
              <a:solidFill>
                <a:srgbClr val="197AFF"/>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313420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3.googleusercontent.com/heXix-5GZIXBVNtIRo9NdgHlAg0H6lNmzflCQULVzweHsRlupVhkJFiGTz25oxMui5BYpwsjopt1N6X6S7c9D9n78M5UJ0HlQBR3jxtj09l0qBrXD9yFT-6VmjUhzoZ1s7SezqZKVxCmLsAI_QQEtl5vELKhtkXqXWc3tpSCIU63SiOJ1FdxoRJesv6mLUrADpjP575Emxe8Z6VHPT9c7zcAPt2cO3niMhO9jA8G2T6zQIO36cBWm7KfD0fSzP_GmY8Gc_kjThQRMmnds0P-A2KRvUv5kB86C_AFqOg8wGT2W0ghhDjBUhX38qyA2bxKntjPcbQKnntyZkI6BOJOW33BZnk0Tuq0eb85kihhlJjByd4Wgf2fTmZ9oy-6mAyH7CNBtNYCx8iGQcroE_ARaXv6VHkN2am0T3JufC6DJoS-226IlCEDaPxnJ8dt_wdoEyjlwnN9IRqgBz_fpedHGnzErlA1kZkf8_-b6uE0-3JkSQjBlZdOXQumTG-TDqGs7_Ep591gSUnkacMb3I_sz11PEnqOkIWAmwpK4vJeR5RH2Bifz0ju5h-1L-COB-ytCV0vSBtsEFGESSPfAqGPaB5eTFnOtfWZBUyiEgbcQKsv1VAuyYQE1CMIzul4kHNJkM_f8BH166eAQH62FgzRudd3VTJ5N2vX=w1131-h754-no">
            <a:extLst>
              <a:ext uri="{FF2B5EF4-FFF2-40B4-BE49-F238E27FC236}">
                <a16:creationId xmlns:a16="http://schemas.microsoft.com/office/drawing/2014/main" id="{9A149F82-7EFF-4BEB-9A25-0E9E6600DD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184" y="-258020"/>
            <a:ext cx="12319184" cy="71407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0D02B68-C575-3E40-BDBA-D992745EEDEC}"/>
              </a:ext>
            </a:extLst>
          </p:cNvPr>
          <p:cNvSpPr/>
          <p:nvPr/>
        </p:nvSpPr>
        <p:spPr>
          <a:xfrm>
            <a:off x="183421" y="607891"/>
            <a:ext cx="6574236" cy="1569660"/>
          </a:xfrm>
          <a:prstGeom prst="rect">
            <a:avLst/>
          </a:prstGeom>
        </p:spPr>
        <p:txBody>
          <a:bodyPr wrap="none">
            <a:spAutoFit/>
          </a:bodyPr>
          <a:lstStyle/>
          <a:p>
            <a:r>
              <a:rPr lang="en-US" sz="9600" b="1" dirty="0">
                <a:latin typeface="Rocket Sans" panose="020B0602020202020204" pitchFamily="34" charset="0"/>
                <a:ea typeface="Rocket Sans" panose="020B0602020202020204" pitchFamily="34" charset="0"/>
              </a:rPr>
              <a:t>challenges</a:t>
            </a:r>
          </a:p>
        </p:txBody>
      </p:sp>
      <p:sp>
        <p:nvSpPr>
          <p:cNvPr id="4" name="Title 1">
            <a:extLst>
              <a:ext uri="{FF2B5EF4-FFF2-40B4-BE49-F238E27FC236}">
                <a16:creationId xmlns:a16="http://schemas.microsoft.com/office/drawing/2014/main" id="{BDC3D148-4711-5446-B7D7-54305275547A}"/>
              </a:ext>
            </a:extLst>
          </p:cNvPr>
          <p:cNvSpPr txBox="1">
            <a:spLocks/>
          </p:cNvSpPr>
          <p:nvPr/>
        </p:nvSpPr>
        <p:spPr>
          <a:xfrm>
            <a:off x="1111759" y="473147"/>
            <a:ext cx="3096323" cy="109927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r>
              <a:rPr lang="en-US" sz="5400" dirty="0"/>
              <a:t>the</a:t>
            </a:r>
            <a:endParaRPr lang="en-US" sz="7200" dirty="0"/>
          </a:p>
        </p:txBody>
      </p:sp>
    </p:spTree>
    <p:extLst>
      <p:ext uri="{BB962C8B-B14F-4D97-AF65-F5344CB8AC3E}">
        <p14:creationId xmlns:p14="http://schemas.microsoft.com/office/powerpoint/2010/main" val="1815846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3" y="417856"/>
            <a:ext cx="3537857" cy="1325563"/>
          </a:xfrm>
        </p:spPr>
        <p:txBody>
          <a:bodyPr vert="horz" lIns="91440" tIns="45720" rIns="91440" bIns="45720" rtlCol="0" anchor="b">
            <a:normAutofit/>
          </a:bodyPr>
          <a:lstStyle/>
          <a:p>
            <a:r>
              <a:rPr lang="en-US" sz="2800" kern="1200" dirty="0"/>
              <a:t>the basic</a:t>
            </a:r>
          </a:p>
        </p:txBody>
      </p:sp>
      <p:pic>
        <p:nvPicPr>
          <p:cNvPr id="4" name="Picture 2" descr="Image result for arduino uno">
            <a:extLst>
              <a:ext uri="{FF2B5EF4-FFF2-40B4-BE49-F238E27FC236}">
                <a16:creationId xmlns:a16="http://schemas.microsoft.com/office/drawing/2014/main" id="{A43DCE63-B0E8-4481-9A3F-E8B27FA1608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21474" r="-4" b="18707"/>
          <a:stretch/>
        </p:blipFill>
        <p:spPr bwMode="auto">
          <a:xfrm>
            <a:off x="4653627" y="-1"/>
            <a:ext cx="3719750" cy="222504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 result for pir motion sensor">
            <a:extLst>
              <a:ext uri="{FF2B5EF4-FFF2-40B4-BE49-F238E27FC236}">
                <a16:creationId xmlns:a16="http://schemas.microsoft.com/office/drawing/2014/main" id="{6707ABC2-587A-4599-A766-7A057651A5C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04" t="12602" r="200" b="26450"/>
          <a:stretch/>
        </p:blipFill>
        <p:spPr bwMode="auto">
          <a:xfrm>
            <a:off x="8464811" y="-41992"/>
            <a:ext cx="3719752" cy="2267032"/>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Image result for door sensor">
            <a:extLst>
              <a:ext uri="{FF2B5EF4-FFF2-40B4-BE49-F238E27FC236}">
                <a16:creationId xmlns:a16="http://schemas.microsoft.com/office/drawing/2014/main" id="{B1ABEDBE-302C-428F-835E-2AFF56E24D18}"/>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t="31983" r="-4" b="8640"/>
          <a:stretch/>
        </p:blipFill>
        <p:spPr bwMode="auto">
          <a:xfrm>
            <a:off x="4653626" y="2316480"/>
            <a:ext cx="3719749" cy="220861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Image result for 7-segment led backpack">
            <a:extLst>
              <a:ext uri="{FF2B5EF4-FFF2-40B4-BE49-F238E27FC236}">
                <a16:creationId xmlns:a16="http://schemas.microsoft.com/office/drawing/2014/main" id="{C018A821-1D70-4AC6-A89D-40C39B17A49F}"/>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t="12380" r="-4" b="10506"/>
          <a:stretch/>
        </p:blipFill>
        <p:spPr bwMode="auto">
          <a:xfrm>
            <a:off x="8464815" y="2316480"/>
            <a:ext cx="3719748" cy="22086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nrf24l01">
            <a:extLst>
              <a:ext uri="{FF2B5EF4-FFF2-40B4-BE49-F238E27FC236}">
                <a16:creationId xmlns:a16="http://schemas.microsoft.com/office/drawing/2014/main" id="{4738FBDC-27B7-49DB-8D29-9076E82526B4}"/>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t="18599" r="-4" b="21141"/>
          <a:stretch/>
        </p:blipFill>
        <p:spPr bwMode="auto">
          <a:xfrm>
            <a:off x="4653627" y="4616536"/>
            <a:ext cx="3719748" cy="224146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dht22 sensor">
            <a:extLst>
              <a:ext uri="{FF2B5EF4-FFF2-40B4-BE49-F238E27FC236}">
                <a16:creationId xmlns:a16="http://schemas.microsoft.com/office/drawing/2014/main" id="{B4865A91-4D49-42F1-B292-87A9B9F4DE40}"/>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t="19624" r="-4" b="19869"/>
          <a:stretch/>
        </p:blipFill>
        <p:spPr bwMode="auto">
          <a:xfrm>
            <a:off x="8464815" y="4607394"/>
            <a:ext cx="3719752" cy="2250607"/>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37DABE6E-9FEF-1E4F-A67C-22EE406D3714}"/>
              </a:ext>
            </a:extLst>
          </p:cNvPr>
          <p:cNvSpPr txBox="1">
            <a:spLocks/>
          </p:cNvSpPr>
          <p:nvPr/>
        </p:nvSpPr>
        <p:spPr>
          <a:xfrm>
            <a:off x="438139" y="1193849"/>
            <a:ext cx="7162800" cy="132556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8000" b="1" dirty="0">
                <a:solidFill>
                  <a:srgbClr val="197AFF"/>
                </a:solidFill>
              </a:rPr>
              <a:t>solution</a:t>
            </a:r>
          </a:p>
        </p:txBody>
      </p:sp>
    </p:spTree>
    <p:extLst>
      <p:ext uri="{BB962C8B-B14F-4D97-AF65-F5344CB8AC3E}">
        <p14:creationId xmlns:p14="http://schemas.microsoft.com/office/powerpoint/2010/main" val="401665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25B07C-8469-4551-A063-A0567055EB8A}"/>
              </a:ext>
            </a:extLst>
          </p:cNvPr>
          <p:cNvPicPr>
            <a:picLocks noChangeAspect="1"/>
          </p:cNvPicPr>
          <p:nvPr/>
        </p:nvPicPr>
        <p:blipFill rotWithShape="1">
          <a:blip r:embed="rId3"/>
          <a:srcRect l="10164" t="15305" r="2722" b="19359"/>
          <a:stretch/>
        </p:blipFill>
        <p:spPr>
          <a:xfrm>
            <a:off x="20" y="10"/>
            <a:ext cx="12191980" cy="6857990"/>
          </a:xfrm>
          <a:prstGeom prst="rect">
            <a:avLst/>
          </a:prstGeom>
        </p:spPr>
      </p:pic>
    </p:spTree>
    <p:extLst>
      <p:ext uri="{BB962C8B-B14F-4D97-AF65-F5344CB8AC3E}">
        <p14:creationId xmlns:p14="http://schemas.microsoft.com/office/powerpoint/2010/main" val="190483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2300037" y="590850"/>
            <a:ext cx="3537857" cy="1325563"/>
          </a:xfrm>
        </p:spPr>
        <p:txBody>
          <a:bodyPr vert="horz" lIns="91440" tIns="45720" rIns="91440" bIns="45720" rtlCol="0" anchor="b">
            <a:normAutofit/>
          </a:bodyPr>
          <a:lstStyle/>
          <a:p>
            <a:r>
              <a:rPr lang="en-US" sz="2800" dirty="0"/>
              <a:t>challenge</a:t>
            </a:r>
            <a:r>
              <a:rPr lang="en-US" sz="2800" kern="1200" dirty="0"/>
              <a:t> #1:</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487565" y="1359961"/>
            <a:ext cx="7162800" cy="132556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8000" b="1" dirty="0">
                <a:solidFill>
                  <a:srgbClr val="197AFF"/>
                </a:solidFill>
              </a:rPr>
              <a:t>distance</a:t>
            </a:r>
          </a:p>
        </p:txBody>
      </p:sp>
      <p:pic>
        <p:nvPicPr>
          <p:cNvPr id="10" name="Content Placeholder 3">
            <a:extLst>
              <a:ext uri="{FF2B5EF4-FFF2-40B4-BE49-F238E27FC236}">
                <a16:creationId xmlns:a16="http://schemas.microsoft.com/office/drawing/2014/main" id="{3C2982A0-9C8D-284F-8E5B-00BC4970737D}"/>
              </a:ext>
            </a:extLst>
          </p:cNvPr>
          <p:cNvPicPr>
            <a:picLocks noChangeAspect="1"/>
          </p:cNvPicPr>
          <p:nvPr/>
        </p:nvPicPr>
        <p:blipFill rotWithShape="1">
          <a:blip r:embed="rId3"/>
          <a:srcRect l="4236" r="46285" b="1"/>
          <a:stretch/>
        </p:blipFill>
        <p:spPr>
          <a:xfrm>
            <a:off x="5461686" y="0"/>
            <a:ext cx="6969210" cy="6970942"/>
          </a:xfrm>
          <a:prstGeom prst="rect">
            <a:avLst/>
          </a:prstGeom>
        </p:spPr>
      </p:pic>
    </p:spTree>
    <p:extLst>
      <p:ext uri="{BB962C8B-B14F-4D97-AF65-F5344CB8AC3E}">
        <p14:creationId xmlns:p14="http://schemas.microsoft.com/office/powerpoint/2010/main" val="3285891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https://lh3.googleusercontent.com/iQ1y2SNldE_ErcUvElXepZ_ph-TTDA0K65e7k1gqxDLRElwp3x9NB69UQDbMBz3u8KOvJ8vh7j1t227BEF6NyQ6llL0S-Jvo25pmpT4NzofXxr15bTe7kQEtGkrbIoXMLAOizCANKhLx8ATjDDmE7NQK7su5FW3v9F7Y4IOGR79ggpu904Ukc6AJPDQMXHfGmeTOYjHkfoSNFbHyjejk8FlPiuUdIzYPXDGWAzWqns0TTKF6rn-eGax_IvsJyGBhPVDwDxx0ycoKo3Tlns9at62N9rtOGHB6jGMre7AJbpdoMttIGzDBw-_epXqlXO9i1mW9LOEiV5w5k1t3tDUbwrEKkBA_lYSDzPw2LFMvgNPEXgUAczJgIb2UbTLfFMaAMtYClbX57IDYgBkijL6dXbbbAkOhwM4uW5EcqdMB0z3CVPW1Ie1R2LTbrUwyeGIU1yBmNWJIxTYnrK1HXcpwgjkA7FpfAg0RsmX8Evtbxna-_nTuEbZucz1667KBQsf0bEnApq5zRX7Dz_lnnLeT3qDkYMVKodBGxuuraAe5hubw2jSzSRSgK5JwN3ke_l5eGjcsAwedEQh_ZFKllnA0FFxlftaEOmy-VK4--ERleWsEpu2A26BrdZLfpJ0ckeU8sauS_LFClo5jnAn734nItWSx97uVICw8=w1006-h754-no">
            <a:extLst>
              <a:ext uri="{FF2B5EF4-FFF2-40B4-BE49-F238E27FC236}">
                <a16:creationId xmlns:a16="http://schemas.microsoft.com/office/drawing/2014/main" id="{C590FFBC-42ED-0845-8DF8-E48ADF43ADE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1374"/>
          <a:stretch/>
        </p:blipFill>
        <p:spPr bwMode="auto">
          <a:xfrm>
            <a:off x="4484930" y="1424911"/>
            <a:ext cx="8259970" cy="5601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3701EC18-7C1C-544D-A13A-0B1D185D37E4}"/>
              </a:ext>
            </a:extLst>
          </p:cNvPr>
          <p:cNvSpPr/>
          <p:nvPr/>
        </p:nvSpPr>
        <p:spPr>
          <a:xfrm>
            <a:off x="-274320" y="-183941"/>
            <a:ext cx="4985216" cy="759067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mage result for adafruit huzzah">
            <a:extLst>
              <a:ext uri="{FF2B5EF4-FFF2-40B4-BE49-F238E27FC236}">
                <a16:creationId xmlns:a16="http://schemas.microsoft.com/office/drawing/2014/main" id="{CCD109C5-D4B6-2D4D-BD1C-5C9DE6A312BE}"/>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7840" t="11675" r="7656" b="13148"/>
          <a:stretch/>
        </p:blipFill>
        <p:spPr bwMode="auto">
          <a:xfrm>
            <a:off x="849239" y="388977"/>
            <a:ext cx="3098568" cy="20718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nrf24l01">
            <a:extLst>
              <a:ext uri="{FF2B5EF4-FFF2-40B4-BE49-F238E27FC236}">
                <a16:creationId xmlns:a16="http://schemas.microsoft.com/office/drawing/2014/main" id="{E4D5E572-07F6-B14D-8505-C0DB43B14938}"/>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2892" t="8235" r="1718" b="18391"/>
          <a:stretch/>
        </p:blipFill>
        <p:spPr bwMode="auto">
          <a:xfrm rot="1418523">
            <a:off x="648869" y="4368820"/>
            <a:ext cx="3499309" cy="26956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adafruit 16x2 lcd">
            <a:extLst>
              <a:ext uri="{FF2B5EF4-FFF2-40B4-BE49-F238E27FC236}">
                <a16:creationId xmlns:a16="http://schemas.microsoft.com/office/drawing/2014/main" id="{B8539A70-02FF-C540-9374-AE7C5139B0AC}"/>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13368" t="17201" r="21298" b="42482"/>
          <a:stretch/>
        </p:blipFill>
        <p:spPr bwMode="auto">
          <a:xfrm>
            <a:off x="849239" y="3006626"/>
            <a:ext cx="3098568" cy="15473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3A5359-FE05-EF41-99C4-F3735E126C93}"/>
              </a:ext>
            </a:extLst>
          </p:cNvPr>
          <p:cNvSpPr txBox="1"/>
          <p:nvPr/>
        </p:nvSpPr>
        <p:spPr>
          <a:xfrm>
            <a:off x="5560135" y="244149"/>
            <a:ext cx="6345007"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rPr>
              <a:t>“server” unit – v1</a:t>
            </a:r>
          </a:p>
        </p:txBody>
      </p:sp>
    </p:spTree>
    <p:extLst>
      <p:ext uri="{BB962C8B-B14F-4D97-AF65-F5344CB8AC3E}">
        <p14:creationId xmlns:p14="http://schemas.microsoft.com/office/powerpoint/2010/main" val="2002237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1314260" y="609600"/>
            <a:ext cx="3537857" cy="1325563"/>
          </a:xfrm>
        </p:spPr>
        <p:txBody>
          <a:bodyPr vert="horz" lIns="91440" tIns="45720" rIns="91440" bIns="45720" rtlCol="0" anchor="b">
            <a:normAutofit/>
          </a:bodyPr>
          <a:lstStyle/>
          <a:p>
            <a:r>
              <a:rPr lang="en-US" sz="2800" dirty="0"/>
              <a:t>challenge</a:t>
            </a:r>
            <a:r>
              <a:rPr lang="en-US" sz="2800" kern="1200" dirty="0"/>
              <a:t> #2:</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487565" y="1359961"/>
            <a:ext cx="7162800" cy="132556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8000" b="1" dirty="0">
                <a:solidFill>
                  <a:srgbClr val="197AFF"/>
                </a:solidFill>
              </a:rPr>
              <a:t>power</a:t>
            </a:r>
          </a:p>
        </p:txBody>
      </p:sp>
      <p:pic>
        <p:nvPicPr>
          <p:cNvPr id="5" name="Picture 2" descr="https://lh3.googleusercontent.com/WKsDnLAGZg573_AUHArQy1K7cbolY2i4rWd2SisFtEKPNiF_Zgq7DRNFystcb3Q30nu-Db97IU7z0olaOCCkXbUDJVBiNU3Uw5hok7SR0PXjvK9fvEywr30SaGMeJwvSILF8oOeTwAIp97OoqVjtEeo0hxGsaxIj_EIBqNHFznKv6u93puXIuern3Kz8TsWEF9PpP8jrn9-SQi98QEW_xJfkFMnj7Gqn9cjP-NmOOzt34Ry25nUyE8EsMBktUmAN5MOnW4XWO8uPQ0iJCU33wfY8MnATjYGkH1ypuDEWtvujQlgPSvH_0a-Ua0EVObd-upSND5Abi2vx1rYnVrgD5-cbH-rsb5k9VjDazQy3vgmas1BftLNSSFqbgzluqbJo6NKTRUs1riF5T0yFqf_tsdl_bmjM3G6rqzLhyDy3wd0euoz4FexPGx-5Ux4z9mYr68qG2npNsw-7DsmQhL7pKQ6dhx0maGXuDBIYeWp8ePbDw4huxAS4irBXTbV4lJSrIJzLTG1yu5i2pVDKSU9eszOWvA31YBONvtTzsCAmc9QfHi0F2_lUn6YsNawSPZb3eolUd--LUzLY9TAWgUqEQemMAWA3iPlNL3VOcRzmymaaA9tlM_zSD0yPju104pjWejDCnB5iVP3LaU6AlDAdh30WRHE_hTP2=w566-h754-no">
            <a:extLst>
              <a:ext uri="{FF2B5EF4-FFF2-40B4-BE49-F238E27FC236}">
                <a16:creationId xmlns:a16="http://schemas.microsoft.com/office/drawing/2014/main" id="{2D2E2768-94D2-3C4E-BAF1-5298D9AD2A4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5565" b="16317"/>
          <a:stretch/>
        </p:blipFill>
        <p:spPr bwMode="auto">
          <a:xfrm>
            <a:off x="4618299" y="-14642"/>
            <a:ext cx="7583815" cy="6888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586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8D3B5-FDBD-134B-BED2-B7356BBF57DF}"/>
              </a:ext>
            </a:extLst>
          </p:cNvPr>
          <p:cNvSpPr>
            <a:spLocks noGrp="1"/>
          </p:cNvSpPr>
          <p:nvPr>
            <p:ph type="sldNum" sz="quarter" idx="12"/>
          </p:nvPr>
        </p:nvSpPr>
        <p:spPr/>
        <p:txBody>
          <a:bodyPr/>
          <a:lstStyle/>
          <a:p>
            <a:fld id="{3D1785CF-2F9B-1D40-9AD4-FE45D2E55E27}" type="slidenum">
              <a:rPr lang="en-US" smtClean="0"/>
              <a:pPr/>
              <a:t>18</a:t>
            </a:fld>
            <a:endParaRPr lang="en-US" dirty="0"/>
          </a:p>
        </p:txBody>
      </p:sp>
      <p:pic>
        <p:nvPicPr>
          <p:cNvPr id="3" name="Picture 4" descr="Image result for adafruit solar">
            <a:extLst>
              <a:ext uri="{FF2B5EF4-FFF2-40B4-BE49-F238E27FC236}">
                <a16:creationId xmlns:a16="http://schemas.microsoft.com/office/drawing/2014/main" id="{5152D051-1F4E-0C4C-BCE7-B98B4EC973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53986"/>
            <a:ext cx="12192000" cy="691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02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772650-5357-074C-A4C0-8F3540986912}"/>
              </a:ext>
            </a:extLst>
          </p:cNvPr>
          <p:cNvSpPr/>
          <p:nvPr/>
        </p:nvSpPr>
        <p:spPr>
          <a:xfrm>
            <a:off x="0" y="0"/>
            <a:ext cx="12192000" cy="4816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descr="Image result for arduino uno">
            <a:extLst>
              <a:ext uri="{FF2B5EF4-FFF2-40B4-BE49-F238E27FC236}">
                <a16:creationId xmlns:a16="http://schemas.microsoft.com/office/drawing/2014/main" id="{99314A6B-3016-0D4B-A1F9-6C087EC28809}"/>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7690" y="707712"/>
            <a:ext cx="3866888" cy="38668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atmega328">
            <a:extLst>
              <a:ext uri="{FF2B5EF4-FFF2-40B4-BE49-F238E27FC236}">
                <a16:creationId xmlns:a16="http://schemas.microsoft.com/office/drawing/2014/main" id="{B39B6980-8B5A-C047-A666-B78E63F920E3}"/>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19413" t="16572" r="19634" b="25497"/>
          <a:stretch/>
        </p:blipFill>
        <p:spPr bwMode="auto">
          <a:xfrm>
            <a:off x="8408421" y="567159"/>
            <a:ext cx="3873696" cy="3681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atmega328">
            <a:extLst>
              <a:ext uri="{FF2B5EF4-FFF2-40B4-BE49-F238E27FC236}">
                <a16:creationId xmlns:a16="http://schemas.microsoft.com/office/drawing/2014/main" id="{DEE4FFAB-B464-0442-A1F8-97878BF22689}"/>
              </a:ext>
            </a:extLst>
          </p:cNvPr>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4308573" y="1708330"/>
            <a:ext cx="3829497" cy="18656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C8F2741-1751-1F48-81C4-449078CE29B7}"/>
              </a:ext>
            </a:extLst>
          </p:cNvPr>
          <p:cNvSpPr txBox="1">
            <a:spLocks/>
          </p:cNvSpPr>
          <p:nvPr/>
        </p:nvSpPr>
        <p:spPr>
          <a:xfrm>
            <a:off x="526073" y="5031264"/>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5400" strike="sngStrike" dirty="0">
                <a:solidFill>
                  <a:schemeClr val="tx1">
                    <a:lumMod val="65000"/>
                    <a:lumOff val="35000"/>
                  </a:schemeClr>
                </a:solidFill>
              </a:rPr>
              <a:t>Arduino Uno</a:t>
            </a:r>
            <a:r>
              <a:rPr lang="en-US" sz="5400" dirty="0">
                <a:solidFill>
                  <a:schemeClr val="tx1">
                    <a:lumMod val="65000"/>
                    <a:lumOff val="35000"/>
                  </a:schemeClr>
                </a:solidFill>
              </a:rPr>
              <a:t> </a:t>
            </a:r>
            <a:r>
              <a:rPr lang="en-US" sz="5400" b="1" dirty="0">
                <a:solidFill>
                  <a:srgbClr val="FFFFFF"/>
                </a:solidFill>
              </a:rPr>
              <a:t>ATMega328</a:t>
            </a:r>
          </a:p>
        </p:txBody>
      </p:sp>
    </p:spTree>
    <p:extLst>
      <p:ext uri="{BB962C8B-B14F-4D97-AF65-F5344CB8AC3E}">
        <p14:creationId xmlns:p14="http://schemas.microsoft.com/office/powerpoint/2010/main" val="1286680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BCEDCB-D370-B148-87C1-3D63E4DDA250}"/>
              </a:ext>
            </a:extLst>
          </p:cNvPr>
          <p:cNvPicPr>
            <a:picLocks noChangeAspect="1"/>
          </p:cNvPicPr>
          <p:nvPr/>
        </p:nvPicPr>
        <p:blipFill rotWithShape="1">
          <a:blip r:embed="rId2"/>
          <a:srcRect l="3081"/>
          <a:stretch/>
        </p:blipFill>
        <p:spPr>
          <a:xfrm>
            <a:off x="0" y="0"/>
            <a:ext cx="12192000" cy="5858769"/>
          </a:xfrm>
          <a:prstGeom prst="rect">
            <a:avLst/>
          </a:prstGeom>
        </p:spPr>
      </p:pic>
      <p:sp>
        <p:nvSpPr>
          <p:cNvPr id="3" name="TextBox 2">
            <a:extLst>
              <a:ext uri="{FF2B5EF4-FFF2-40B4-BE49-F238E27FC236}">
                <a16:creationId xmlns:a16="http://schemas.microsoft.com/office/drawing/2014/main" id="{C390FFD0-96F8-3542-965E-4635C187FD37}"/>
              </a:ext>
            </a:extLst>
          </p:cNvPr>
          <p:cNvSpPr txBox="1"/>
          <p:nvPr/>
        </p:nvSpPr>
        <p:spPr>
          <a:xfrm>
            <a:off x="483697" y="2266058"/>
            <a:ext cx="4540025" cy="1569660"/>
          </a:xfrm>
          <a:prstGeom prst="rect">
            <a:avLst/>
          </a:prstGeom>
          <a:noFill/>
        </p:spPr>
        <p:txBody>
          <a:bodyPr wrap="none" rtlCol="0">
            <a:spAutoFit/>
          </a:bodyPr>
          <a:lstStyle/>
          <a:p>
            <a:pPr algn="ctr"/>
            <a:r>
              <a:rPr lang="en-US" sz="4800" b="1" dirty="0">
                <a:solidFill>
                  <a:schemeClr val="bg1"/>
                </a:solidFill>
                <a:latin typeface="Rocket Sans" panose="020B0602020202020204" pitchFamily="34" charset="0"/>
                <a:ea typeface="Rocket Sans" panose="020B0602020202020204" pitchFamily="34" charset="0"/>
              </a:rPr>
              <a:t>Quicken Loans</a:t>
            </a:r>
          </a:p>
          <a:p>
            <a:pPr algn="ctr"/>
            <a:r>
              <a:rPr lang="en-US" sz="4800" b="1" dirty="0">
                <a:solidFill>
                  <a:schemeClr val="bg1"/>
                </a:solidFill>
                <a:latin typeface="Rocket Sans" panose="020B0602020202020204" pitchFamily="34" charset="0"/>
                <a:ea typeface="Rocket Sans" panose="020B0602020202020204" pitchFamily="34" charset="0"/>
              </a:rPr>
              <a:t>TECHNOLOGY</a:t>
            </a:r>
          </a:p>
        </p:txBody>
      </p:sp>
    </p:spTree>
    <p:extLst>
      <p:ext uri="{BB962C8B-B14F-4D97-AF65-F5344CB8AC3E}">
        <p14:creationId xmlns:p14="http://schemas.microsoft.com/office/powerpoint/2010/main" val="2632281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DE1598-76BC-8247-8027-2135EB1DC29D}"/>
              </a:ext>
            </a:extLst>
          </p:cNvPr>
          <p:cNvSpPr>
            <a:spLocks noGrp="1"/>
          </p:cNvSpPr>
          <p:nvPr>
            <p:ph type="sldNum" sz="quarter" idx="12"/>
          </p:nvPr>
        </p:nvSpPr>
        <p:spPr/>
        <p:txBody>
          <a:bodyPr/>
          <a:lstStyle/>
          <a:p>
            <a:fld id="{3D1785CF-2F9B-1D40-9AD4-FE45D2E55E27}" type="slidenum">
              <a:rPr lang="en-US" smtClean="0"/>
              <a:pPr/>
              <a:t>20</a:t>
            </a:fld>
            <a:endParaRPr lang="en-US" dirty="0"/>
          </a:p>
        </p:txBody>
      </p:sp>
      <p:pic>
        <p:nvPicPr>
          <p:cNvPr id="3" name="Picture 2" descr="https://lh3.googleusercontent.com/aX-sG5EOJH6RAYwqNbY3xR7RBGMq0zcemP7ROHHUrA0UgLUn3E3ySmbHHEy6lfMKLcSV76fI-2QDalnpTqODSTo6HDWudtPeVPTDHQTcpcBEcFwurwCoa_zuC0GKOi_PHaMDWySny1Ktx4DV8_M8LoDH4CGGFRo7shl5oc-7KYZWh1YTMIUbyPw9s1Wm0IDheWjCHGojAHNuk9Hqmw0i_H3cBEkTEcmmUJ_0ahkWFw1ncGg8YbXKUgo8WhfTF7JWJqEE0yrTrG31gmmsgK6Sld6K82Z0ulz1R-xoPJkA0lDBc5DOE1jD2A2SU03OhhFO9_5mwmFJ__EXOHQJw_or8qb4HuJGJqBgf8Tg5H678hEFKRbsNaZ2EmqeXGJ_zRKXoKILMuPJFGb3y4CbaUD_C4CFZyafCXatzb7asQWL0M_txA66LHfpdJwNbd__Z5HaNSQhfElwNw5SBWW8FRksgLU2wMOoCKEk9ZxQN_IE9RgzXFeKuiOgMoyG9jKOtXHopvjVNJ53BLXNHauyCgS8fG5UlZzzJemRdR_Iy7Sl8tC0hJJrkJEMwF2qfHnBZi7ARHCVaKNto8Lh5Jg0QD2C4yyDD2mwYi8X7R3gsCNlAEUsApgJTSuvMrJVw-__etWbrDO8ioVN4RZs-CoqpEQZNuD7Tx-lR6gW=w1006-h754-no">
            <a:extLst>
              <a:ext uri="{FF2B5EF4-FFF2-40B4-BE49-F238E27FC236}">
                <a16:creationId xmlns:a16="http://schemas.microsoft.com/office/drawing/2014/main" id="{D8115BF1-577C-AB49-A1D8-505FC9AE55F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28109" t="46007" r="18073"/>
          <a:stretch/>
        </p:blipFill>
        <p:spPr bwMode="auto">
          <a:xfrm>
            <a:off x="-81023" y="0"/>
            <a:ext cx="1227302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535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7AFF">
            <a:alpha val="62000"/>
          </a:srgbClr>
        </a:solidFill>
        <a:effectLst/>
      </p:bgPr>
    </p:bg>
    <p:spTree>
      <p:nvGrpSpPr>
        <p:cNvPr id="1" name=""/>
        <p:cNvGrpSpPr/>
        <p:nvPr/>
      </p:nvGrpSpPr>
      <p:grpSpPr>
        <a:xfrm>
          <a:off x="0" y="0"/>
          <a:ext cx="0" cy="0"/>
          <a:chOff x="0" y="0"/>
          <a:chExt cx="0" cy="0"/>
        </a:xfrm>
      </p:grpSpPr>
      <p:pic>
        <p:nvPicPr>
          <p:cNvPr id="3" name="Picture 2" descr="Image result for breadboard arduino schematic">
            <a:extLst>
              <a:ext uri="{FF2B5EF4-FFF2-40B4-BE49-F238E27FC236}">
                <a16:creationId xmlns:a16="http://schemas.microsoft.com/office/drawing/2014/main" id="{7B3F3BAF-BF15-E84C-A3FB-9AC55FAABC6C}"/>
              </a:ext>
            </a:extLst>
          </p:cNvPr>
          <p:cNvPicPr>
            <a:picLocks noChangeAspect="1" noChangeArrowheads="1"/>
          </p:cNvPicPr>
          <p:nvPr/>
        </p:nvPicPr>
        <p:blipFill rotWithShape="1">
          <a:blip r:embed="rId3">
            <a:alphaModFix/>
            <a:extLst>
              <a:ext uri="{28A0092B-C50C-407E-A947-70E740481C1C}">
                <a14:useLocalDpi xmlns:a14="http://schemas.microsoft.com/office/drawing/2010/main"/>
              </a:ext>
            </a:extLst>
          </a:blip>
          <a:srcRect l="5699" r="7976"/>
          <a:stretch/>
        </p:blipFill>
        <p:spPr bwMode="auto">
          <a:xfrm>
            <a:off x="-339633" y="-222069"/>
            <a:ext cx="12723222" cy="72552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39EBA54-0973-7A40-8A70-60FD87595F2E}"/>
              </a:ext>
            </a:extLst>
          </p:cNvPr>
          <p:cNvSpPr/>
          <p:nvPr/>
        </p:nvSpPr>
        <p:spPr>
          <a:xfrm>
            <a:off x="305746" y="5507459"/>
            <a:ext cx="1552027" cy="461665"/>
          </a:xfrm>
          <a:prstGeom prst="rect">
            <a:avLst/>
          </a:prstGeom>
        </p:spPr>
        <p:txBody>
          <a:bodyPr wrap="none">
            <a:spAutoFit/>
          </a:bodyPr>
          <a:lstStyle/>
          <a:p>
            <a:pPr algn="ctr"/>
            <a:r>
              <a:rPr lang="en-US" sz="2400" dirty="0">
                <a:latin typeface="Rocket Sans" panose="020B0602020202020204" pitchFamily="34" charset="0"/>
                <a:ea typeface="Rocket Sans" panose="020B0602020202020204" pitchFamily="34" charset="0"/>
              </a:rPr>
              <a:t>using the</a:t>
            </a:r>
            <a:endParaRPr lang="en-US" sz="2400" b="1" dirty="0">
              <a:latin typeface="Rocket Sans" panose="020B0602020202020204" pitchFamily="34" charset="0"/>
              <a:ea typeface="Rocket Sans" panose="020B0602020202020204" pitchFamily="34" charset="0"/>
            </a:endParaRPr>
          </a:p>
        </p:txBody>
      </p:sp>
      <p:sp>
        <p:nvSpPr>
          <p:cNvPr id="10" name="Rectangle 9">
            <a:extLst>
              <a:ext uri="{FF2B5EF4-FFF2-40B4-BE49-F238E27FC236}">
                <a16:creationId xmlns:a16="http://schemas.microsoft.com/office/drawing/2014/main" id="{DB7821D6-6983-5B4C-90BB-7179A1A5730C}"/>
              </a:ext>
            </a:extLst>
          </p:cNvPr>
          <p:cNvSpPr/>
          <p:nvPr/>
        </p:nvSpPr>
        <p:spPr>
          <a:xfrm>
            <a:off x="642969" y="5725229"/>
            <a:ext cx="3504486" cy="769441"/>
          </a:xfrm>
          <a:prstGeom prst="rect">
            <a:avLst/>
          </a:prstGeom>
        </p:spPr>
        <p:txBody>
          <a:bodyPr wrap="none">
            <a:spAutoFit/>
          </a:bodyPr>
          <a:lstStyle/>
          <a:p>
            <a:pPr algn="ctr"/>
            <a:r>
              <a:rPr lang="en-US" sz="4400" b="1" dirty="0">
                <a:latin typeface="Rocket Sans" panose="020B0602020202020204" pitchFamily="34" charset="0"/>
                <a:ea typeface="Rocket Sans" panose="020B0602020202020204" pitchFamily="34" charset="0"/>
              </a:rPr>
              <a:t>ATMega328</a:t>
            </a:r>
          </a:p>
        </p:txBody>
      </p:sp>
      <p:sp>
        <p:nvSpPr>
          <p:cNvPr id="11" name="Rectangle 10">
            <a:extLst>
              <a:ext uri="{FF2B5EF4-FFF2-40B4-BE49-F238E27FC236}">
                <a16:creationId xmlns:a16="http://schemas.microsoft.com/office/drawing/2014/main" id="{246479E2-5530-1447-AEE6-6D50C2053427}"/>
              </a:ext>
            </a:extLst>
          </p:cNvPr>
          <p:cNvSpPr/>
          <p:nvPr/>
        </p:nvSpPr>
        <p:spPr>
          <a:xfrm>
            <a:off x="3241065" y="6263837"/>
            <a:ext cx="1324401" cy="461665"/>
          </a:xfrm>
          <a:prstGeom prst="rect">
            <a:avLst/>
          </a:prstGeom>
        </p:spPr>
        <p:txBody>
          <a:bodyPr wrap="none">
            <a:spAutoFit/>
          </a:bodyPr>
          <a:lstStyle/>
          <a:p>
            <a:pPr algn="ctr"/>
            <a:r>
              <a:rPr lang="en-US" sz="2400" dirty="0">
                <a:latin typeface="Rocket Sans" panose="020B0602020202020204" pitchFamily="34" charset="0"/>
                <a:ea typeface="Rocket Sans" panose="020B0602020202020204" pitchFamily="34" charset="0"/>
              </a:rPr>
              <a:t>by itself</a:t>
            </a:r>
            <a:endParaRPr lang="en-US" sz="2400" b="1" dirty="0">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2813868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194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1200"/>
              </a:spcBef>
              <a:spcAft>
                <a:spcPts val="1200"/>
              </a:spcAft>
              <a:buFont typeface="Wingdings" pitchFamily="2" charset="2"/>
              <a:buChar char="ü"/>
            </a:pPr>
            <a:r>
              <a:rPr lang="en-US" sz="2600" dirty="0">
                <a:solidFill>
                  <a:schemeClr val="bg1"/>
                </a:solidFill>
              </a:rPr>
              <a:t>run the processor at a </a:t>
            </a:r>
            <a:r>
              <a:rPr lang="en-US" sz="2600" b="1" dirty="0">
                <a:solidFill>
                  <a:srgbClr val="197AFF"/>
                </a:solidFill>
              </a:rPr>
              <a:t>lower frequency</a:t>
            </a:r>
          </a:p>
          <a:p>
            <a:pPr>
              <a:spcBef>
                <a:spcPts val="1200"/>
              </a:spcBef>
              <a:spcAft>
                <a:spcPts val="1200"/>
              </a:spcAft>
            </a:pPr>
            <a:endParaRPr lang="en-US" sz="2000" dirty="0">
              <a:solidFill>
                <a:schemeClr val="bg1"/>
              </a:solidFill>
            </a:endParaRPr>
          </a:p>
        </p:txBody>
      </p:sp>
      <p:pic>
        <p:nvPicPr>
          <p:cNvPr id="4" name="Graphic 3" descr="Full battery">
            <a:extLst>
              <a:ext uri="{FF2B5EF4-FFF2-40B4-BE49-F238E27FC236}">
                <a16:creationId xmlns:a16="http://schemas.microsoft.com/office/drawing/2014/main" id="{0A5E3D35-CB38-C74B-AAD3-3000AD4AFE3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5" name="Title 1">
            <a:extLst>
              <a:ext uri="{FF2B5EF4-FFF2-40B4-BE49-F238E27FC236}">
                <a16:creationId xmlns:a16="http://schemas.microsoft.com/office/drawing/2014/main" id="{6812B359-8262-9143-BD39-4C18A9DE53A4}"/>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961513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run the processor at a</a:t>
            </a:r>
            <a:r>
              <a:rPr lang="en-US" sz="2600" dirty="0">
                <a:solidFill>
                  <a:schemeClr val="bg1">
                    <a:lumMod val="75000"/>
                  </a:schemeClr>
                </a:solidFill>
              </a:rPr>
              <a:t> </a:t>
            </a:r>
            <a:r>
              <a:rPr lang="en-US" sz="2600" b="1" dirty="0">
                <a:solidFill>
                  <a:srgbClr val="197AFF"/>
                </a:solidFill>
              </a:rPr>
              <a:t>lower voltage</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F0062BF3-037C-844A-8AEE-4E1071E42B4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77604030-C538-AF4D-8405-F3CD1B9415E8}"/>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2427357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a:t>
            </a:r>
            <a:r>
              <a:rPr lang="en-US" sz="2600" b="1" dirty="0">
                <a:solidFill>
                  <a:srgbClr val="197AFF"/>
                </a:solidFill>
              </a:rPr>
              <a:t>unneeded internal modules </a:t>
            </a:r>
            <a:r>
              <a:rPr lang="en-US" sz="2600" dirty="0">
                <a:solidFill>
                  <a:schemeClr val="bg1"/>
                </a:solidFill>
              </a:rPr>
              <a:t>in software</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220A7BD4-D567-9F4E-A257-6216649D764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EE4502DD-8177-CC4A-9F82-FAFCC4EB39F6}"/>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130017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a:t>
            </a:r>
            <a:r>
              <a:rPr lang="en-US" sz="2600" b="1" dirty="0">
                <a:solidFill>
                  <a:srgbClr val="197AFF"/>
                </a:solidFill>
              </a:rPr>
              <a:t>brownout detection</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64589DC7-A7F2-2647-902F-6087E2F4CF6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33890369-E503-D840-B9F2-D8FF890B6C7C}"/>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181940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the </a:t>
            </a:r>
            <a:r>
              <a:rPr lang="en-US" sz="2600" b="1" dirty="0">
                <a:solidFill>
                  <a:srgbClr val="197AFF"/>
                </a:solidFill>
              </a:rPr>
              <a:t>Analog-to-Digital converter </a:t>
            </a:r>
            <a:r>
              <a:rPr lang="en-US" sz="2600" dirty="0">
                <a:solidFill>
                  <a:schemeClr val="bg1"/>
                </a:solidFill>
              </a:rPr>
              <a:t>(ADC)</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010E5232-CE52-634A-BB2A-9055F5831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2D856B52-885C-544F-A49C-E5638DA5672E}"/>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684529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the </a:t>
            </a:r>
            <a:r>
              <a:rPr lang="en-US" sz="2600" b="1" dirty="0">
                <a:solidFill>
                  <a:srgbClr val="197AFF"/>
                </a:solidFill>
              </a:rPr>
              <a:t>watchdog timer</a:t>
            </a:r>
          </a:p>
          <a:p>
            <a:pPr>
              <a:lnSpc>
                <a:spcPct val="70000"/>
              </a:lnSpc>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557E842C-CE41-AB45-AC0B-21737089C7A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A45CE1F1-C65D-4348-830D-F00388B4E504}"/>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46809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watchdog timer</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put the </a:t>
            </a:r>
            <a:r>
              <a:rPr lang="en-US" sz="2600" b="1" dirty="0">
                <a:solidFill>
                  <a:srgbClr val="197AFF"/>
                </a:solidFill>
              </a:rPr>
              <a:t>processor to sleep</a:t>
            </a:r>
          </a:p>
          <a:p>
            <a:pPr>
              <a:lnSpc>
                <a:spcPct val="70000"/>
              </a:lnSpc>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9EC64E8B-20D7-7948-B138-00761C01967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3FA4BE39-D5D2-374A-A8BC-73A2B35F2EDE}"/>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993832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watchdog timer</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put the processor to sleep</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don't use </a:t>
            </a:r>
            <a:r>
              <a:rPr lang="en-US" sz="2600" b="1" dirty="0">
                <a:solidFill>
                  <a:srgbClr val="197AFF"/>
                </a:solidFill>
              </a:rPr>
              <a:t>inefficient voltage regulators</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AEAC4C4E-48B1-F746-A578-8D85825C6F2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720AB616-70D1-AE49-8CA8-75C676A964CA}"/>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848047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58DD9-EEF1-1742-8762-08089104D1B8}"/>
              </a:ext>
            </a:extLst>
          </p:cNvPr>
          <p:cNvSpPr>
            <a:spLocks noGrp="1"/>
          </p:cNvSpPr>
          <p:nvPr>
            <p:ph type="sldNum" sz="quarter" idx="12"/>
          </p:nvPr>
        </p:nvSpPr>
        <p:spPr/>
        <p:txBody>
          <a:bodyPr/>
          <a:lstStyle/>
          <a:p>
            <a:fld id="{3D1785CF-2F9B-1D40-9AD4-FE45D2E55E27}" type="slidenum">
              <a:rPr lang="en-US" smtClean="0"/>
              <a:pPr/>
              <a:t>3</a:t>
            </a:fld>
            <a:endParaRPr lang="en-US" dirty="0"/>
          </a:p>
        </p:txBody>
      </p:sp>
      <p:pic>
        <p:nvPicPr>
          <p:cNvPr id="3" name="VID_20190812_093120_2">
            <a:hlinkClick r:id="" action="ppaction://media"/>
            <a:extLst>
              <a:ext uri="{FF2B5EF4-FFF2-40B4-BE49-F238E27FC236}">
                <a16:creationId xmlns:a16="http://schemas.microsoft.com/office/drawing/2014/main" id="{BD2B5631-C7BF-E845-9A13-15782260694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681"/>
            <a:ext cx="12192000" cy="6858000"/>
          </a:xfrm>
          <a:prstGeom prst="rect">
            <a:avLst/>
          </a:prstGeom>
        </p:spPr>
      </p:pic>
      <p:sp>
        <p:nvSpPr>
          <p:cNvPr id="4" name="Rounded Rectangle 3">
            <a:extLst>
              <a:ext uri="{FF2B5EF4-FFF2-40B4-BE49-F238E27FC236}">
                <a16:creationId xmlns:a16="http://schemas.microsoft.com/office/drawing/2014/main" id="{777748D8-5628-8A44-B6EC-565CCFC1131A}"/>
              </a:ext>
            </a:extLst>
          </p:cNvPr>
          <p:cNvSpPr/>
          <p:nvPr/>
        </p:nvSpPr>
        <p:spPr>
          <a:xfrm>
            <a:off x="9111342" y="228600"/>
            <a:ext cx="2547258" cy="957943"/>
          </a:xfrm>
          <a:prstGeom prst="roundRect">
            <a:avLst/>
          </a:prstGeom>
          <a:solidFill>
            <a:srgbClr val="197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Rocket Sans" panose="020B0602020202020204" pitchFamily="34" charset="0"/>
                <a:ea typeface="Rocket Sans" panose="020B0602020202020204" pitchFamily="34" charset="0"/>
              </a:rPr>
              <a:t>blinky</a:t>
            </a:r>
          </a:p>
        </p:txBody>
      </p:sp>
    </p:spTree>
    <p:extLst>
      <p:ext uri="{BB962C8B-B14F-4D97-AF65-F5344CB8AC3E}">
        <p14:creationId xmlns:p14="http://schemas.microsoft.com/office/powerpoint/2010/main" val="151516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watchdog timer</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put the processor to sleep</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don't use inefficient voltage regulators</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don't use </a:t>
            </a:r>
            <a:r>
              <a:rPr lang="en-US" sz="2600" b="1" dirty="0">
                <a:solidFill>
                  <a:srgbClr val="197AFF"/>
                </a:solidFill>
              </a:rPr>
              <a:t>power-hungry displays</a:t>
            </a:r>
          </a:p>
          <a:p>
            <a:pPr>
              <a:lnSpc>
                <a:spcPct val="70000"/>
              </a:lnSpc>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DD055740-DF48-F844-A014-1DECA59EA6F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D692358F-B774-3442-9812-1A9747858DEF}"/>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711093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4313"/>
            <a:ext cx="14224330" cy="6738731"/>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frequency</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voltage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unneeded internal modules in software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brownout detection</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Analog-to-Digital converter (ADC)</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watchdog timer</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put the processor to sleep</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inefficient voltage regulators</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power-hungry displays</a:t>
            </a:r>
          </a:p>
          <a:p>
            <a:pPr marL="457200" indent="-457200">
              <a:spcBef>
                <a:spcPts val="1200"/>
              </a:spcBef>
              <a:spcAft>
                <a:spcPts val="1200"/>
              </a:spcAft>
              <a:buFont typeface="Wingdings" pitchFamily="2" charset="2"/>
              <a:buChar char="ü"/>
            </a:pPr>
            <a:r>
              <a:rPr lang="en-US" sz="3000" dirty="0">
                <a:solidFill>
                  <a:schemeClr val="bg1"/>
                </a:solidFill>
              </a:rPr>
              <a:t>wake the processor from sleep </a:t>
            </a:r>
            <a:r>
              <a:rPr lang="en-US" sz="3000" b="1" dirty="0">
                <a:solidFill>
                  <a:srgbClr val="197AFF"/>
                </a:solidFill>
              </a:rPr>
              <a:t>only when needed</a:t>
            </a:r>
          </a:p>
          <a:p>
            <a:pPr marL="0" indent="0">
              <a:spcBef>
                <a:spcPts val="1200"/>
              </a:spcBef>
              <a:spcAft>
                <a:spcPts val="1200"/>
              </a:spcAft>
              <a:buNone/>
            </a:pPr>
            <a:r>
              <a:rPr lang="en-US" sz="3000" dirty="0">
                <a:solidFill>
                  <a:schemeClr val="bg1"/>
                </a:solidFill>
              </a:rPr>
              <a:t> </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483EF312-FBF5-224E-8DAD-524699FEE0E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6C4D8F72-2036-1E46-A95A-B959469CE42C}"/>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696921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4313"/>
            <a:ext cx="14224330" cy="6738731"/>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frequency</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voltage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unneeded internal modules in software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brownout detection</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Analog-to-Digital converter (ADC)</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watchdog timer</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put the processor to sleep</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inefficient voltage regulators</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power-hungry displays</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wake the processor from sleep only when needed</a:t>
            </a:r>
          </a:p>
          <a:p>
            <a:pPr marL="457200" indent="-457200">
              <a:spcBef>
                <a:spcPts val="1200"/>
              </a:spcBef>
              <a:spcAft>
                <a:spcPts val="1200"/>
              </a:spcAft>
              <a:buFont typeface="Wingdings" pitchFamily="2" charset="2"/>
              <a:buChar char="ü"/>
            </a:pPr>
            <a:r>
              <a:rPr lang="en-US" sz="3000" dirty="0">
                <a:solidFill>
                  <a:schemeClr val="bg1"/>
                </a:solidFill>
              </a:rPr>
              <a:t>turn off </a:t>
            </a:r>
            <a:r>
              <a:rPr lang="en-US" sz="3000" b="1" dirty="0">
                <a:solidFill>
                  <a:srgbClr val="197AFF"/>
                </a:solidFill>
              </a:rPr>
              <a:t>external devices </a:t>
            </a:r>
            <a:r>
              <a:rPr lang="en-US" sz="3000" dirty="0">
                <a:solidFill>
                  <a:schemeClr val="bg1"/>
                </a:solidFill>
              </a:rPr>
              <a:t>until needed</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E02A7792-06F8-8A45-8126-2C9B92B5620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7DDB55F6-E7C7-904C-8F90-0190E203C80C}"/>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755429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lh3.googleusercontent.com/Gp3jvVzz0iOuxXvi3EQLM-sI_nrwb8fVwKT7Yr8HYDiNxnWmi_s72IkHl-rjV8k68AigwJ5EbQdhfSrq60Htvy1IGq6R5AKfm77nZ-64B50y_3TFT2t_HckKdxwymytEd1h7YLuIdcyr3To9hWjJNGj6gedVnoaYzz-2oGoRyCzWoZA9rBt91DV3SsPN-wryl7PMmmoZwED7hqRki5mJ1IBId9f3coF7fd9f7c4LDGGRP07HmQkwYA9oPf4J1YRQRJuKI1-HQ9BJihLDFMYJc4FzKGCGAgP6_iOVpkHArhQJQJEDZa5S0aCzRPWjDjd2X1C4JHa99jwvt9IVVrGchrKrtjWvm-kWFuiRyvw55TLhIvJhu22hJYJaLZG4a8RIsW6-g5-EL5-gbgJXTi5_sjMKWYn6uY6bIkcN5laPGvk0VfIie9VDteYpl6_bwG6V16aZFJ-avysvhYu3wIqgTNOInZ2w1ahlgcqNEyKu8qmwJmzaMgpvOQbQwATDwMDWSBVoHcICQqReRrScSZ-5jRy_VqmlFhXJSfDUNoXoXAOdSqsEj_efm2W53QjHQ0Gp5CX3bDPAYT6Tg0sb7q7FFbF6cWi9U3Ma4LkBZtTPHrDmc97its0rDPFhXAWWB0AZHOSxqxjC1KEiLsvTi-BDpV22yUD_j9iw=w1006-h754-no">
            <a:extLst>
              <a:ext uri="{FF2B5EF4-FFF2-40B4-BE49-F238E27FC236}">
                <a16:creationId xmlns:a16="http://schemas.microsoft.com/office/drawing/2014/main" id="{C2E65E27-9078-44F5-BCB5-E56B0061CCF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2500" b="12500"/>
          <a:stretch/>
        </p:blipFill>
        <p:spPr bwMode="auto">
          <a:xfrm>
            <a:off x="20" y="0"/>
            <a:ext cx="1219198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490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lh3.googleusercontent.com/d6mtmn6Uo7hvUh4j-5h2T0Rdjla3M97p9aFIyulSr8OzRG3UgUYiZEGdg3rxZCPHH7yZ0b6Z-_0h415NL6lX0-mZiLeFxm0hCLLa9WbvGpclV4P9mi4mblmvlqa5ZGrH57IfF_cV_ZH667xYyjuMnOp-4-BoJsyjlKSOFuXPY705Hs2pcSPo-J5n8LgnyRQmZ-2qV55vSXic0XTwB5dhpD62a25wZOvRQZplc8RuhklraKN66vmaxLYfGpmA4Lv-FRFhKdJNl6qQKp-xTM8AGvZNW2yujKRjXRyKi1Eh-YX3n-hK1YOSd4Y4HsM4MwW0MCCMOm2vsEwhIC9FUYBGmvzcnvP8UXMb2SN4pp1cs2HsnQokhbVba9v-uqvrRKiIJpx7mdzq3wrU8HIVMQ4zRjm-YsAwpuUf38WpPLYYNBpohvayGmlTvvnaInc737gl0bzJCnotouFAkJj_Yz6n83K28UHTx0fR_wbo1xV2o7JurSVkewl-JVBY6j18AQczdxQz8Okx6-Qw2joNMM-lsN_jjqGH8Lo7LKFr-N19m7hR2vbEi58kqsh7wqZfLgnHuwcXQ40EZDND6blHwLJsR6lknd73JDmx-VLzmsMqXynSui3RxPJjM3DYF1E_5_0tTZFF5lDr_WI-nnmH-7XvjdBXyeQpilUV=w1006-h754-no">
            <a:extLst>
              <a:ext uri="{FF2B5EF4-FFF2-40B4-BE49-F238E27FC236}">
                <a16:creationId xmlns:a16="http://schemas.microsoft.com/office/drawing/2014/main" id="{64198E1E-D322-4E0D-A9CF-BE72FD6DEFA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4252" b="10748"/>
          <a:stretch/>
        </p:blipFill>
        <p:spPr bwMode="auto">
          <a:xfrm>
            <a:off x="0" y="-755364"/>
            <a:ext cx="12191980" cy="761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26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1391186" y="526987"/>
            <a:ext cx="3537857" cy="1325563"/>
          </a:xfrm>
        </p:spPr>
        <p:txBody>
          <a:bodyPr vert="horz" lIns="91440" tIns="45720" rIns="91440" bIns="45720" rtlCol="0" anchor="b">
            <a:normAutofit/>
          </a:bodyPr>
          <a:lstStyle/>
          <a:p>
            <a:r>
              <a:rPr lang="en-US" sz="2800" dirty="0"/>
              <a:t>challenge</a:t>
            </a:r>
            <a:r>
              <a:rPr lang="en-US" sz="2800" kern="1200" dirty="0"/>
              <a:t> #3:</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1089450" y="1660903"/>
            <a:ext cx="7162800" cy="1325563"/>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11500" b="1" dirty="0">
                <a:solidFill>
                  <a:srgbClr val="197AFF"/>
                </a:solidFill>
              </a:rPr>
              <a:t>heat</a:t>
            </a:r>
            <a:endParaRPr lang="en-US" sz="8000" b="1" dirty="0">
              <a:solidFill>
                <a:srgbClr val="197AFF"/>
              </a:solidFill>
            </a:endParaRPr>
          </a:p>
        </p:txBody>
      </p:sp>
      <p:pic>
        <p:nvPicPr>
          <p:cNvPr id="6" name="Picture 2" descr="https://lh3.googleusercontent.com/zIv_a8AhbuZyk9GBCwiF_2TlCYVUaAJZtcAdC991b0nkCg5mPDmo9pI1M6b3nzucfbMXNaujqXM09J16hTiVYvHdYgCjXwCt4iJbRnKhyWopaJNmc64fPeIIOw7pR0HszBnhhpnKXIAkJ_F078UZoxkdXQ8c5OeI1iC0GIqpAWh3PUHig7gWi4PGFtS5mnD8y_-nd5U9YI3K58xX8EI3Pei55hqMHkVPbI9uq8dJbPje4e0avCLemVJFbPV4zThQH5ZdMNz1bWkDfCF-b0rc2bCzSnwCwTBEu61c4vstkw8aWhBnIezSBHP1FCyS_ZqkCgL5jUrwZE2rCwqw3bToDQ0iHUU5J5zCYenA9HU-2tP963YszajcfCmG-agWb4MC8UQbfkTzkToEmKCmDOQ2KWI5JCs23MtMUt3idZ9Xe9F1khbo1Q4FvqgU5g-_zusVT68j1F5zTisUM1M6LzENOkGiH7C6kLvEbtHZqW55kVW6mG0G7klVjwAnzV4gzhohaDKce0rg70umfu5k1zjRaV_O2w0zoRy3-ime4WgQErN4oMqAc790At3SgbWuxw7LvuUKa-BR2_3kCe0fB3RA3fFhUU1kV3JlHsytpM7V4Nfcpu_w7phqqQiaJa7FG1q0HBdfCxTJISL17GDwrIA9HnDhO0Ii_GYc=w1131-h754-no">
            <a:extLst>
              <a:ext uri="{FF2B5EF4-FFF2-40B4-BE49-F238E27FC236}">
                <a16:creationId xmlns:a16="http://schemas.microsoft.com/office/drawing/2014/main" id="{4681A8C8-0FA7-5A44-89E1-33406AA8571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31873"/>
          <a:stretch/>
        </p:blipFill>
        <p:spPr bwMode="auto">
          <a:xfrm>
            <a:off x="5093988" y="-70017"/>
            <a:ext cx="7070944" cy="6928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687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s 4">
            <a:extLst>
              <a:ext uri="{FF2B5EF4-FFF2-40B4-BE49-F238E27FC236}">
                <a16:creationId xmlns:a16="http://schemas.microsoft.com/office/drawing/2014/main" id="{3438574C-B3D5-504D-8D94-D2352C8822A5}"/>
              </a:ext>
            </a:extLst>
          </p:cNvPr>
          <p:cNvSpPr/>
          <p:nvPr/>
        </p:nvSpPr>
        <p:spPr>
          <a:xfrm>
            <a:off x="838200" y="0"/>
            <a:ext cx="5047936" cy="6858000"/>
          </a:xfrm>
          <a:prstGeom prst="flowChart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Process 5">
            <a:extLst>
              <a:ext uri="{FF2B5EF4-FFF2-40B4-BE49-F238E27FC236}">
                <a16:creationId xmlns:a16="http://schemas.microsoft.com/office/drawing/2014/main" id="{DBC7B582-C847-C849-9514-A5E842EF7C45}"/>
              </a:ext>
            </a:extLst>
          </p:cNvPr>
          <p:cNvSpPr/>
          <p:nvPr/>
        </p:nvSpPr>
        <p:spPr>
          <a:xfrm>
            <a:off x="5980254" y="0"/>
            <a:ext cx="5047936" cy="6858000"/>
          </a:xfrm>
          <a:prstGeom prst="flowChart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 name="Picture 2">
            <a:extLst>
              <a:ext uri="{FF2B5EF4-FFF2-40B4-BE49-F238E27FC236}">
                <a16:creationId xmlns:a16="http://schemas.microsoft.com/office/drawing/2014/main" id="{93A89D01-149D-924A-82E2-B33B01B685E3}"/>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artisticBlur radius="4"/>
                    </a14:imgEffect>
                  </a14:imgLayer>
                </a14:imgProps>
              </a:ext>
            </a:extLst>
          </a:blip>
          <a:srcRect r="2191"/>
          <a:stretch/>
        </p:blipFill>
        <p:spPr>
          <a:xfrm>
            <a:off x="838200" y="0"/>
            <a:ext cx="5047936" cy="6858000"/>
          </a:xfrm>
          <a:prstGeom prst="rect">
            <a:avLst/>
          </a:prstGeom>
        </p:spPr>
      </p:pic>
      <p:pic>
        <p:nvPicPr>
          <p:cNvPr id="4" name="Picture 3">
            <a:extLst>
              <a:ext uri="{FF2B5EF4-FFF2-40B4-BE49-F238E27FC236}">
                <a16:creationId xmlns:a16="http://schemas.microsoft.com/office/drawing/2014/main" id="{592F7A02-2CA2-C74E-A57F-2D1367DF5580}"/>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Blur radius="4"/>
                    </a14:imgEffect>
                  </a14:imgLayer>
                </a14:imgProps>
              </a:ext>
            </a:extLst>
          </a:blip>
          <a:srcRect r="2155"/>
          <a:stretch/>
        </p:blipFill>
        <p:spPr>
          <a:xfrm>
            <a:off x="5980254" y="0"/>
            <a:ext cx="5047936" cy="6858000"/>
          </a:xfrm>
          <a:prstGeom prst="rect">
            <a:avLst/>
          </a:prstGeom>
        </p:spPr>
      </p:pic>
      <p:sp>
        <p:nvSpPr>
          <p:cNvPr id="7" name="Rectangle 6">
            <a:extLst>
              <a:ext uri="{FF2B5EF4-FFF2-40B4-BE49-F238E27FC236}">
                <a16:creationId xmlns:a16="http://schemas.microsoft.com/office/drawing/2014/main" id="{02F82D9B-34F8-084D-89FE-C0FE85AFA2F7}"/>
              </a:ext>
            </a:extLst>
          </p:cNvPr>
          <p:cNvSpPr/>
          <p:nvPr/>
        </p:nvSpPr>
        <p:spPr>
          <a:xfrm>
            <a:off x="6096000" y="3883808"/>
            <a:ext cx="1463040" cy="556260"/>
          </a:xfrm>
          <a:prstGeom prst="rect">
            <a:avLst/>
          </a:prstGeom>
          <a:noFill/>
          <a:ln w="38100" cap="flat" cmpd="sng" algn="ctr">
            <a:solidFill>
              <a:srgbClr val="197A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a:solidFill>
                  <a:prstClr val="black"/>
                </a:solidFill>
              </a:ln>
              <a:solidFill>
                <a:srgbClr val="ED7D31"/>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87223634-3C4E-2E4C-883D-F472C6F05B99}"/>
              </a:ext>
            </a:extLst>
          </p:cNvPr>
          <p:cNvCxnSpPr>
            <a:cxnSpLocks/>
          </p:cNvCxnSpPr>
          <p:nvPr/>
        </p:nvCxnSpPr>
        <p:spPr>
          <a:xfrm flipV="1">
            <a:off x="7559040" y="3429000"/>
            <a:ext cx="1774423" cy="1011068"/>
          </a:xfrm>
          <a:prstGeom prst="line">
            <a:avLst/>
          </a:prstGeom>
          <a:ln w="38100">
            <a:solidFill>
              <a:srgbClr val="197AFF"/>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334D02B3-597E-A141-9154-C6DB3C933BBD}"/>
              </a:ext>
            </a:extLst>
          </p:cNvPr>
          <p:cNvCxnSpPr>
            <a:cxnSpLocks/>
          </p:cNvCxnSpPr>
          <p:nvPr/>
        </p:nvCxnSpPr>
        <p:spPr>
          <a:xfrm flipH="1" flipV="1">
            <a:off x="4134678" y="3429000"/>
            <a:ext cx="1971019" cy="1011068"/>
          </a:xfrm>
          <a:prstGeom prst="line">
            <a:avLst/>
          </a:prstGeom>
          <a:ln w="38100">
            <a:solidFill>
              <a:srgbClr val="197AFF"/>
            </a:solidFill>
          </a:ln>
        </p:spPr>
        <p:style>
          <a:lnRef idx="1">
            <a:schemeClr val="accent2"/>
          </a:lnRef>
          <a:fillRef idx="0">
            <a:schemeClr val="accent2"/>
          </a:fillRef>
          <a:effectRef idx="0">
            <a:schemeClr val="accent2"/>
          </a:effectRef>
          <a:fontRef idx="minor">
            <a:schemeClr val="tx1"/>
          </a:fontRef>
        </p:style>
      </p:cxnSp>
      <p:sp>
        <p:nvSpPr>
          <p:cNvPr id="14" name="Process 13">
            <a:extLst>
              <a:ext uri="{FF2B5EF4-FFF2-40B4-BE49-F238E27FC236}">
                <a16:creationId xmlns:a16="http://schemas.microsoft.com/office/drawing/2014/main" id="{69E6A1D4-B095-4B44-B55A-4A738C7A192B}"/>
              </a:ext>
            </a:extLst>
          </p:cNvPr>
          <p:cNvSpPr/>
          <p:nvPr/>
        </p:nvSpPr>
        <p:spPr>
          <a:xfrm>
            <a:off x="4134678" y="939944"/>
            <a:ext cx="5198786" cy="2478156"/>
          </a:xfrm>
          <a:prstGeom prst="flowChartProcess">
            <a:avLst/>
          </a:prstGeom>
          <a:solidFill>
            <a:srgbClr val="197AFF"/>
          </a:solidFill>
          <a:ln>
            <a:solidFill>
              <a:srgbClr val="197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7811FD4-7D75-A546-BC87-60C497B373B2}"/>
              </a:ext>
            </a:extLst>
          </p:cNvPr>
          <p:cNvSpPr txBox="1"/>
          <p:nvPr/>
        </p:nvSpPr>
        <p:spPr>
          <a:xfrm>
            <a:off x="4373217" y="1096409"/>
            <a:ext cx="5564097" cy="2554545"/>
          </a:xfrm>
          <a:prstGeom prst="rect">
            <a:avLst/>
          </a:prstGeom>
          <a:noFill/>
        </p:spPr>
        <p:txBody>
          <a:bodyPr wrap="square" rtlCol="0">
            <a:spAutoFit/>
          </a:bodyPr>
          <a:lstStyle/>
          <a:p>
            <a:pPr marL="1371600" lvl="2"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1.8 – 5.5 v</a:t>
            </a:r>
          </a:p>
          <a:p>
            <a:pPr marL="571500" indent="-571500">
              <a:buFont typeface="Courier New" panose="02070309020205020404" pitchFamily="49" charset="0"/>
              <a:buChar char="o"/>
            </a:pPr>
            <a:r>
              <a:rPr lang="en-US" sz="3200" b="1" dirty="0">
                <a:solidFill>
                  <a:schemeClr val="bg1"/>
                </a:solidFill>
                <a:latin typeface="Rocket Sans" panose="020B0602020202020204" pitchFamily="34" charset="0"/>
                <a:ea typeface="Rocket Sans" panose="020B0602020202020204" pitchFamily="34" charset="0"/>
              </a:rPr>
              <a:t>Temperature Range:</a:t>
            </a:r>
          </a:p>
          <a:p>
            <a:pPr marL="1371600" lvl="2" indent="-457200">
              <a:buFont typeface="Arial" panose="020B0604020202020204" pitchFamily="34" charset="0"/>
              <a:buChar char="•"/>
            </a:pPr>
            <a:r>
              <a:rPr lang="en-US" sz="3200" dirty="0">
                <a:solidFill>
                  <a:schemeClr val="bg1"/>
                </a:solidFill>
                <a:latin typeface="Rocket Sans" panose="020B0602020202020204" pitchFamily="34" charset="0"/>
                <a:ea typeface="Rocket Sans" panose="020B0602020202020204" pitchFamily="34" charset="0"/>
              </a:rPr>
              <a:t>-40</a:t>
            </a:r>
            <a:r>
              <a:rPr lang="en-US" sz="3200" baseline="30000" dirty="0">
                <a:solidFill>
                  <a:schemeClr val="bg1"/>
                </a:solidFill>
                <a:latin typeface="Rocket Sans" panose="020B0602020202020204" pitchFamily="34" charset="0"/>
                <a:ea typeface="Rocket Sans" panose="020B0602020202020204" pitchFamily="34" charset="0"/>
              </a:rPr>
              <a:t>o</a:t>
            </a:r>
            <a:r>
              <a:rPr lang="en-US" sz="3200" dirty="0">
                <a:solidFill>
                  <a:schemeClr val="bg1"/>
                </a:solidFill>
                <a:latin typeface="Rocket Sans" panose="020B0602020202020204" pitchFamily="34" charset="0"/>
                <a:ea typeface="Rocket Sans" panose="020B0602020202020204" pitchFamily="34" charset="0"/>
              </a:rPr>
              <a:t>C to 85</a:t>
            </a:r>
            <a:r>
              <a:rPr lang="en-US" sz="3200" baseline="30000" dirty="0">
                <a:solidFill>
                  <a:schemeClr val="bg1"/>
                </a:solidFill>
                <a:latin typeface="Rocket Sans" panose="020B0602020202020204" pitchFamily="34" charset="0"/>
                <a:ea typeface="Rocket Sans" panose="020B0602020202020204" pitchFamily="34" charset="0"/>
              </a:rPr>
              <a:t>o</a:t>
            </a:r>
            <a:r>
              <a:rPr lang="en-US" sz="3200" dirty="0">
                <a:solidFill>
                  <a:schemeClr val="bg1"/>
                </a:solidFill>
                <a:latin typeface="Rocket Sans" panose="020B0602020202020204" pitchFamily="34" charset="0"/>
                <a:ea typeface="Rocket Sans" panose="020B0602020202020204" pitchFamily="34" charset="0"/>
              </a:rPr>
              <a:t>C </a:t>
            </a:r>
          </a:p>
          <a:p>
            <a:pPr marL="457200" indent="-457200">
              <a:buFont typeface="Courier New" panose="02070309020205020404" pitchFamily="49" charset="0"/>
              <a:buChar char="o"/>
            </a:pPr>
            <a:r>
              <a:rPr lang="en-US" sz="3200" b="1" dirty="0">
                <a:solidFill>
                  <a:schemeClr val="bg1"/>
                </a:solidFill>
                <a:latin typeface="Rocket Sans" panose="020B0602020202020204" pitchFamily="34" charset="0"/>
                <a:ea typeface="Rocket Sans" panose="020B0602020202020204" pitchFamily="34" charset="0"/>
              </a:rPr>
              <a:t>Speed Grade:</a:t>
            </a:r>
          </a:p>
          <a:p>
            <a:pPr marL="1200150" lvl="2" indent="-285750">
              <a:buFontTx/>
              <a:buChar char="-"/>
            </a:pPr>
            <a:endParaRPr lang="en-US" sz="3200" dirty="0">
              <a:solidFill>
                <a:schemeClr val="bg1"/>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75945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E7FAF89-BA1D-8A46-8C11-FE01AF25DDD1}"/>
              </a:ext>
            </a:extLst>
          </p:cNvPr>
          <p:cNvGrpSpPr/>
          <p:nvPr/>
        </p:nvGrpSpPr>
        <p:grpSpPr>
          <a:xfrm>
            <a:off x="400704" y="1690191"/>
            <a:ext cx="11390592" cy="4861918"/>
            <a:chOff x="547409" y="1652091"/>
            <a:chExt cx="11390592" cy="4861918"/>
          </a:xfrm>
        </p:grpSpPr>
        <p:sp>
          <p:nvSpPr>
            <p:cNvPr id="4" name="Process 3">
              <a:extLst>
                <a:ext uri="{FF2B5EF4-FFF2-40B4-BE49-F238E27FC236}">
                  <a16:creationId xmlns:a16="http://schemas.microsoft.com/office/drawing/2014/main" id="{7E3D56BC-6746-7244-A178-0130F9E8EEAA}"/>
                </a:ext>
              </a:extLst>
            </p:cNvPr>
            <p:cNvSpPr/>
            <p:nvPr/>
          </p:nvSpPr>
          <p:spPr>
            <a:xfrm>
              <a:off x="547409" y="1652091"/>
              <a:ext cx="11390592" cy="4861918"/>
            </a:xfrm>
            <a:prstGeom prst="flowChartProcess">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aphicFrame>
          <p:nvGraphicFramePr>
            <p:cNvPr id="3" name="Content Placeholder 3">
              <a:extLst>
                <a:ext uri="{FF2B5EF4-FFF2-40B4-BE49-F238E27FC236}">
                  <a16:creationId xmlns:a16="http://schemas.microsoft.com/office/drawing/2014/main" id="{469EDAA1-CE86-334D-A53E-A51B2D388831}"/>
                </a:ext>
              </a:extLst>
            </p:cNvPr>
            <p:cNvGraphicFramePr>
              <a:graphicFrameLocks/>
            </p:cNvGraphicFramePr>
            <p:nvPr>
              <p:extLst>
                <p:ext uri="{D42A27DB-BD31-4B8C-83A1-F6EECF244321}">
                  <p14:modId xmlns:p14="http://schemas.microsoft.com/office/powerpoint/2010/main" val="3982213434"/>
                </p:ext>
              </p:extLst>
            </p:nvPr>
          </p:nvGraphicFramePr>
          <p:xfrm>
            <a:off x="547409" y="1652091"/>
            <a:ext cx="11390591" cy="4861917"/>
          </p:xfrm>
          <a:graphic>
            <a:graphicData uri="http://schemas.openxmlformats.org/drawingml/2006/table">
              <a:tbl>
                <a:tblPr firstRow="1" bandRow="1">
                  <a:tableStyleId>{5C22544A-7EE6-4342-B048-85BDC9FD1C3A}</a:tableStyleId>
                </a:tblPr>
                <a:tblGrid>
                  <a:gridCol w="4227695">
                    <a:extLst>
                      <a:ext uri="{9D8B030D-6E8A-4147-A177-3AD203B41FA5}">
                        <a16:colId xmlns:a16="http://schemas.microsoft.com/office/drawing/2014/main" val="1473913324"/>
                      </a:ext>
                    </a:extLst>
                  </a:gridCol>
                  <a:gridCol w="7162896">
                    <a:extLst>
                      <a:ext uri="{9D8B030D-6E8A-4147-A177-3AD203B41FA5}">
                        <a16:colId xmlns:a16="http://schemas.microsoft.com/office/drawing/2014/main" val="3284665750"/>
                      </a:ext>
                    </a:extLst>
                  </a:gridCol>
                </a:tblGrid>
                <a:tr h="540213">
                  <a:tc>
                    <a:txBody>
                      <a:bodyPr/>
                      <a:lstStyle/>
                      <a:p>
                        <a:r>
                          <a:rPr lang="en-US" sz="2400" dirty="0">
                            <a:latin typeface="Rocket Sans" panose="020B0602020202020204" pitchFamily="34" charset="0"/>
                            <a:ea typeface="Rocket Sans" panose="020B0602020202020204" pitchFamily="34" charset="0"/>
                          </a:rPr>
                          <a:t>Component</a:t>
                        </a:r>
                      </a:p>
                    </a:txBody>
                    <a:tcPr marL="102238" marR="102238" marT="51119" marB="51119">
                      <a:solidFill>
                        <a:srgbClr val="197AFF"/>
                      </a:solidFill>
                    </a:tcPr>
                  </a:tc>
                  <a:tc>
                    <a:txBody>
                      <a:bodyPr/>
                      <a:lstStyle/>
                      <a:p>
                        <a:r>
                          <a:rPr lang="en-US" sz="2400" dirty="0">
                            <a:latin typeface="Rocket Sans" panose="020B0602020202020204" pitchFamily="34" charset="0"/>
                            <a:ea typeface="Rocket Sans" panose="020B0602020202020204" pitchFamily="34" charset="0"/>
                          </a:rPr>
                          <a:t>Maximum Operating Temperature</a:t>
                        </a:r>
                      </a:p>
                    </a:txBody>
                    <a:tcPr marL="102238" marR="102238" marT="51119" marB="51119">
                      <a:solidFill>
                        <a:srgbClr val="197AFF"/>
                      </a:solidFill>
                    </a:tcPr>
                  </a:tc>
                  <a:extLst>
                    <a:ext uri="{0D108BD9-81ED-4DB2-BD59-A6C34878D82A}">
                      <a16:rowId xmlns:a16="http://schemas.microsoft.com/office/drawing/2014/main" val="1792048097"/>
                    </a:ext>
                  </a:extLst>
                </a:tr>
                <a:tr h="540213">
                  <a:tc>
                    <a:txBody>
                      <a:bodyPr/>
                      <a:lstStyle/>
                      <a:p>
                        <a:r>
                          <a:rPr lang="en-US" sz="2400" dirty="0">
                            <a:latin typeface="Rocket Sans" panose="020B0602020202020204" pitchFamily="34" charset="0"/>
                            <a:ea typeface="Rocket Sans" panose="020B0602020202020204" pitchFamily="34" charset="0"/>
                          </a:rPr>
                          <a:t>ATMega328</a:t>
                        </a:r>
                      </a:p>
                    </a:txBody>
                    <a:tcPr marL="102238" marR="102238" marT="51119" marB="51119">
                      <a:solidFill>
                        <a:srgbClr val="197AFF">
                          <a:alpha val="50196"/>
                        </a:srgbClr>
                      </a:solidFill>
                    </a:tcPr>
                  </a:tc>
                  <a:tc>
                    <a:txBody>
                      <a:bodyPr/>
                      <a:lstStyle/>
                      <a:p>
                        <a:r>
                          <a:rPr lang="en-US" sz="2400" dirty="0">
                            <a:latin typeface="Rocket Sans" panose="020B0602020202020204" pitchFamily="34" charset="0"/>
                            <a:ea typeface="Rocket Sans" panose="020B0602020202020204" pitchFamily="34" charset="0"/>
                          </a:rPr>
                          <a:t>85℃</a:t>
                        </a:r>
                      </a:p>
                    </a:txBody>
                    <a:tcPr marL="102238" marR="102238" marT="51119" marB="51119">
                      <a:solidFill>
                        <a:srgbClr val="197AFF">
                          <a:alpha val="50196"/>
                        </a:srgbClr>
                      </a:solidFill>
                    </a:tcPr>
                  </a:tc>
                  <a:extLst>
                    <a:ext uri="{0D108BD9-81ED-4DB2-BD59-A6C34878D82A}">
                      <a16:rowId xmlns:a16="http://schemas.microsoft.com/office/drawing/2014/main" val="1198603150"/>
                    </a:ext>
                  </a:extLst>
                </a:tr>
                <a:tr h="540213">
                  <a:tc>
                    <a:txBody>
                      <a:bodyPr/>
                      <a:lstStyle/>
                      <a:p>
                        <a:r>
                          <a:rPr lang="en-US" sz="2400" b="1" dirty="0">
                            <a:latin typeface="Rocket Sans" panose="020B0602020202020204" pitchFamily="34" charset="0"/>
                            <a:ea typeface="Rocket Sans" panose="020B0602020202020204" pitchFamily="34" charset="0"/>
                          </a:rPr>
                          <a:t>Battery</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latin typeface="Rocket Sans" panose="020B0602020202020204" pitchFamily="34" charset="0"/>
                            <a:ea typeface="Rocket Sans" panose="020B0602020202020204" pitchFamily="34" charset="0"/>
                          </a:rPr>
                          <a:t>60℃ (with lower performance) and RISKY!</a:t>
                        </a:r>
                      </a:p>
                    </a:txBody>
                    <a:tcPr marL="102238" marR="102238" marT="51119" marB="51119">
                      <a:solidFill>
                        <a:schemeClr val="bg1"/>
                      </a:solidFill>
                    </a:tcPr>
                  </a:tc>
                  <a:extLst>
                    <a:ext uri="{0D108BD9-81ED-4DB2-BD59-A6C34878D82A}">
                      <a16:rowId xmlns:a16="http://schemas.microsoft.com/office/drawing/2014/main" val="339743855"/>
                    </a:ext>
                  </a:extLst>
                </a:tr>
                <a:tr h="540213">
                  <a:tc>
                    <a:txBody>
                      <a:bodyPr/>
                      <a:lstStyle/>
                      <a:p>
                        <a:r>
                          <a:rPr lang="en-US" sz="2400" dirty="0">
                            <a:latin typeface="Rocket Sans" panose="020B0602020202020204" pitchFamily="34" charset="0"/>
                            <a:ea typeface="Rocket Sans" panose="020B0602020202020204" pitchFamily="34" charset="0"/>
                          </a:rPr>
                          <a:t>Ceramic Capacitors</a:t>
                        </a:r>
                      </a:p>
                    </a:txBody>
                    <a:tcPr marL="102238" marR="102238" marT="51119" marB="51119">
                      <a:solidFill>
                        <a:srgbClr val="197AFF">
                          <a:alpha val="5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rPr>
                          <a:t>85℃</a:t>
                        </a:r>
                      </a:p>
                    </a:txBody>
                    <a:tcPr marL="102238" marR="102238" marT="51119" marB="51119">
                      <a:solidFill>
                        <a:srgbClr val="197AFF">
                          <a:alpha val="50196"/>
                        </a:srgbClr>
                      </a:solidFill>
                    </a:tcPr>
                  </a:tc>
                  <a:extLst>
                    <a:ext uri="{0D108BD9-81ED-4DB2-BD59-A6C34878D82A}">
                      <a16:rowId xmlns:a16="http://schemas.microsoft.com/office/drawing/2014/main" val="4103696000"/>
                    </a:ext>
                  </a:extLst>
                </a:tr>
                <a:tr h="540213">
                  <a:tc>
                    <a:txBody>
                      <a:bodyPr/>
                      <a:lstStyle/>
                      <a:p>
                        <a:r>
                          <a:rPr lang="en-US" sz="2400" dirty="0">
                            <a:latin typeface="Rocket Sans" panose="020B0602020202020204" pitchFamily="34" charset="0"/>
                            <a:ea typeface="Rocket Sans" panose="020B0602020202020204" pitchFamily="34" charset="0"/>
                          </a:rPr>
                          <a:t>Oscillator</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rPr>
                          <a:t>70℃</a:t>
                        </a:r>
                      </a:p>
                    </a:txBody>
                    <a:tcPr marL="102238" marR="102238" marT="51119" marB="51119">
                      <a:solidFill>
                        <a:schemeClr val="bg1"/>
                      </a:solidFill>
                    </a:tcPr>
                  </a:tc>
                  <a:extLst>
                    <a:ext uri="{0D108BD9-81ED-4DB2-BD59-A6C34878D82A}">
                      <a16:rowId xmlns:a16="http://schemas.microsoft.com/office/drawing/2014/main" val="2846447480"/>
                    </a:ext>
                  </a:extLst>
                </a:tr>
                <a:tr h="540213">
                  <a:tc>
                    <a:txBody>
                      <a:bodyPr/>
                      <a:lstStyle/>
                      <a:p>
                        <a:r>
                          <a:rPr lang="en-US" sz="2400" dirty="0">
                            <a:latin typeface="Rocket Sans" panose="020B0602020202020204" pitchFamily="34" charset="0"/>
                            <a:ea typeface="Rocket Sans" panose="020B0602020202020204" pitchFamily="34" charset="0"/>
                          </a:rPr>
                          <a:t>nRF24L01</a:t>
                        </a:r>
                      </a:p>
                    </a:txBody>
                    <a:tcPr marL="102238" marR="102238" marT="51119" marB="51119">
                      <a:solidFill>
                        <a:srgbClr val="197AFF">
                          <a:alpha val="5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rPr>
                          <a:t>85℃</a:t>
                        </a:r>
                      </a:p>
                    </a:txBody>
                    <a:tcPr marL="102238" marR="102238" marT="51119" marB="51119">
                      <a:solidFill>
                        <a:srgbClr val="197AFF">
                          <a:alpha val="50196"/>
                        </a:srgbClr>
                      </a:solidFill>
                    </a:tcPr>
                  </a:tc>
                  <a:extLst>
                    <a:ext uri="{0D108BD9-81ED-4DB2-BD59-A6C34878D82A}">
                      <a16:rowId xmlns:a16="http://schemas.microsoft.com/office/drawing/2014/main" val="141492393"/>
                    </a:ext>
                  </a:extLst>
                </a:tr>
                <a:tr h="540213">
                  <a:tc>
                    <a:txBody>
                      <a:bodyPr/>
                      <a:lstStyle/>
                      <a:p>
                        <a:r>
                          <a:rPr lang="en-US" sz="2400" dirty="0">
                            <a:latin typeface="Rocket Sans" panose="020B0602020202020204" pitchFamily="34" charset="0"/>
                            <a:ea typeface="Rocket Sans" panose="020B0602020202020204" pitchFamily="34" charset="0"/>
                          </a:rPr>
                          <a:t>LED Display</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rPr>
                          <a:t>85℃</a:t>
                        </a:r>
                      </a:p>
                    </a:txBody>
                    <a:tcPr marL="102238" marR="102238" marT="51119" marB="51119">
                      <a:solidFill>
                        <a:schemeClr val="bg1"/>
                      </a:solidFill>
                    </a:tcPr>
                  </a:tc>
                  <a:extLst>
                    <a:ext uri="{0D108BD9-81ED-4DB2-BD59-A6C34878D82A}">
                      <a16:rowId xmlns:a16="http://schemas.microsoft.com/office/drawing/2014/main" val="2296418582"/>
                    </a:ext>
                  </a:extLst>
                </a:tr>
                <a:tr h="540213">
                  <a:tc>
                    <a:txBody>
                      <a:bodyPr/>
                      <a:lstStyle/>
                      <a:p>
                        <a:r>
                          <a:rPr lang="en-US" sz="2400" dirty="0">
                            <a:latin typeface="Rocket Sans" panose="020B0602020202020204" pitchFamily="34" charset="0"/>
                            <a:ea typeface="Rocket Sans" panose="020B0602020202020204" pitchFamily="34" charset="0"/>
                          </a:rPr>
                          <a:t>PIR Motion Display</a:t>
                        </a:r>
                      </a:p>
                    </a:txBody>
                    <a:tcPr marL="102238" marR="102238" marT="51119" marB="51119">
                      <a:solidFill>
                        <a:srgbClr val="197AFF">
                          <a:alpha val="5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rPr>
                          <a:t>50-60℃</a:t>
                        </a:r>
                      </a:p>
                    </a:txBody>
                    <a:tcPr marL="102238" marR="102238" marT="51119" marB="51119">
                      <a:solidFill>
                        <a:srgbClr val="197AFF">
                          <a:alpha val="50196"/>
                        </a:srgbClr>
                      </a:solidFill>
                    </a:tcPr>
                  </a:tc>
                  <a:extLst>
                    <a:ext uri="{0D108BD9-81ED-4DB2-BD59-A6C34878D82A}">
                      <a16:rowId xmlns:a16="http://schemas.microsoft.com/office/drawing/2014/main" val="60863963"/>
                    </a:ext>
                  </a:extLst>
                </a:tr>
                <a:tr h="540213">
                  <a:tc>
                    <a:txBody>
                      <a:bodyPr/>
                      <a:lstStyle/>
                      <a:p>
                        <a:r>
                          <a:rPr lang="en-US" sz="2400" dirty="0">
                            <a:latin typeface="Rocket Sans" panose="020B0602020202020204" pitchFamily="34" charset="0"/>
                            <a:ea typeface="Rocket Sans" panose="020B0602020202020204" pitchFamily="34" charset="0"/>
                          </a:rPr>
                          <a:t>DHT22</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rPr>
                          <a:t>125℃</a:t>
                        </a:r>
                      </a:p>
                    </a:txBody>
                    <a:tcPr marL="102238" marR="102238" marT="51119" marB="51119">
                      <a:solidFill>
                        <a:schemeClr val="bg1"/>
                      </a:solidFill>
                    </a:tcPr>
                  </a:tc>
                  <a:extLst>
                    <a:ext uri="{0D108BD9-81ED-4DB2-BD59-A6C34878D82A}">
                      <a16:rowId xmlns:a16="http://schemas.microsoft.com/office/drawing/2014/main" val="3557642691"/>
                    </a:ext>
                  </a:extLst>
                </a:tr>
              </a:tbl>
            </a:graphicData>
          </a:graphic>
        </p:graphicFrame>
      </p:grpSp>
      <p:sp>
        <p:nvSpPr>
          <p:cNvPr id="6" name="Title 1">
            <a:extLst>
              <a:ext uri="{FF2B5EF4-FFF2-40B4-BE49-F238E27FC236}">
                <a16:creationId xmlns:a16="http://schemas.microsoft.com/office/drawing/2014/main" id="{F663CDEC-4B4A-B24E-9C8B-5CB61768C722}"/>
              </a:ext>
            </a:extLst>
          </p:cNvPr>
          <p:cNvSpPr txBox="1">
            <a:spLocks/>
          </p:cNvSpPr>
          <p:nvPr/>
        </p:nvSpPr>
        <p:spPr>
          <a:xfrm>
            <a:off x="2439291" y="446564"/>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5400" dirty="0">
                <a:solidFill>
                  <a:srgbClr val="FFFFFF"/>
                </a:solidFill>
              </a:rPr>
              <a:t>check your </a:t>
            </a:r>
            <a:r>
              <a:rPr lang="en-US" sz="5400" b="1" dirty="0">
                <a:solidFill>
                  <a:srgbClr val="197AFF"/>
                </a:solidFill>
              </a:rPr>
              <a:t>data sheets!</a:t>
            </a:r>
          </a:p>
        </p:txBody>
      </p:sp>
    </p:spTree>
    <p:extLst>
      <p:ext uri="{BB962C8B-B14F-4D97-AF65-F5344CB8AC3E}">
        <p14:creationId xmlns:p14="http://schemas.microsoft.com/office/powerpoint/2010/main" val="3163100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779DF5D-A9B4-9040-8DC9-6E55740B4FBE}"/>
              </a:ext>
            </a:extLst>
          </p:cNvPr>
          <p:cNvCxnSpPr>
            <a:cxnSpLocks/>
          </p:cNvCxnSpPr>
          <p:nvPr/>
        </p:nvCxnSpPr>
        <p:spPr>
          <a:xfrm flipH="1">
            <a:off x="6083302" y="-368300"/>
            <a:ext cx="2044698" cy="24003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E360752-5B79-A348-B909-61C9833CE0BB}"/>
              </a:ext>
            </a:extLst>
          </p:cNvPr>
          <p:cNvCxnSpPr/>
          <p:nvPr/>
        </p:nvCxnSpPr>
        <p:spPr>
          <a:xfrm>
            <a:off x="6083301" y="2032000"/>
            <a:ext cx="0" cy="1016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D2AB30-2477-3344-B013-6634F5164F44}"/>
              </a:ext>
            </a:extLst>
          </p:cNvPr>
          <p:cNvCxnSpPr/>
          <p:nvPr/>
        </p:nvCxnSpPr>
        <p:spPr>
          <a:xfrm flipH="1">
            <a:off x="4749801" y="3048000"/>
            <a:ext cx="1333500" cy="1397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BD689C-F99A-2441-B9BC-8F6EAEA51B74}"/>
              </a:ext>
            </a:extLst>
          </p:cNvPr>
          <p:cNvCxnSpPr/>
          <p:nvPr/>
        </p:nvCxnSpPr>
        <p:spPr>
          <a:xfrm>
            <a:off x="4749800" y="4445000"/>
            <a:ext cx="469900" cy="507999"/>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B5E740-48CC-894D-83B4-15D59667289B}"/>
              </a:ext>
            </a:extLst>
          </p:cNvPr>
          <p:cNvCxnSpPr>
            <a:cxnSpLocks/>
          </p:cNvCxnSpPr>
          <p:nvPr/>
        </p:nvCxnSpPr>
        <p:spPr>
          <a:xfrm flipH="1">
            <a:off x="3295651" y="4952999"/>
            <a:ext cx="1924049" cy="2362201"/>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6EA8A3-BC7A-2140-86DA-F0735D3A8375}"/>
              </a:ext>
            </a:extLst>
          </p:cNvPr>
          <p:cNvSpPr txBox="1"/>
          <p:nvPr/>
        </p:nvSpPr>
        <p:spPr>
          <a:xfrm>
            <a:off x="501655" y="647700"/>
            <a:ext cx="4483095" cy="2123658"/>
          </a:xfrm>
          <a:prstGeom prst="rect">
            <a:avLst/>
          </a:prstGeom>
          <a:noFill/>
        </p:spPr>
        <p:txBody>
          <a:bodyPr wrap="square" rtlCol="0">
            <a:spAutoFit/>
          </a:bodyPr>
          <a:lstStyle/>
          <a:p>
            <a:r>
              <a:rPr lang="en-US" sz="6600" b="1" dirty="0">
                <a:solidFill>
                  <a:srgbClr val="F3F5F4"/>
                </a:solidFill>
                <a:latin typeface="Rocket Sans" panose="020B0602020202020204" pitchFamily="34" charset="0"/>
                <a:ea typeface="Rocket Sans" panose="020B0602020202020204" pitchFamily="34" charset="0"/>
              </a:rPr>
              <a:t>client base unit</a:t>
            </a:r>
          </a:p>
        </p:txBody>
      </p:sp>
      <p:sp>
        <p:nvSpPr>
          <p:cNvPr id="18" name="TextBox 17">
            <a:extLst>
              <a:ext uri="{FF2B5EF4-FFF2-40B4-BE49-F238E27FC236}">
                <a16:creationId xmlns:a16="http://schemas.microsoft.com/office/drawing/2014/main" id="{9F044C06-6BCB-CC44-B2D4-7F833072CC41}"/>
              </a:ext>
            </a:extLst>
          </p:cNvPr>
          <p:cNvSpPr txBox="1"/>
          <p:nvPr/>
        </p:nvSpPr>
        <p:spPr>
          <a:xfrm>
            <a:off x="6788155" y="3746500"/>
            <a:ext cx="4483095" cy="2123658"/>
          </a:xfrm>
          <a:prstGeom prst="rect">
            <a:avLst/>
          </a:prstGeom>
          <a:noFill/>
        </p:spPr>
        <p:txBody>
          <a:bodyPr wrap="square" rtlCol="0">
            <a:spAutoFit/>
          </a:bodyPr>
          <a:lstStyle/>
          <a:p>
            <a:r>
              <a:rPr lang="en-US" sz="6600" b="1" dirty="0">
                <a:solidFill>
                  <a:srgbClr val="F3F5F4"/>
                </a:solidFill>
                <a:latin typeface="Rocket Sans" panose="020B0602020202020204" pitchFamily="34" charset="0"/>
                <a:ea typeface="Rocket Sans" panose="020B0602020202020204" pitchFamily="34" charset="0"/>
              </a:rPr>
              <a:t>sensor  unit</a:t>
            </a:r>
          </a:p>
        </p:txBody>
      </p:sp>
    </p:spTree>
    <p:extLst>
      <p:ext uri="{BB962C8B-B14F-4D97-AF65-F5344CB8AC3E}">
        <p14:creationId xmlns:p14="http://schemas.microsoft.com/office/powerpoint/2010/main" val="823687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07BF17-7FAB-0B47-94DF-167AF01F2E95}"/>
              </a:ext>
            </a:extLst>
          </p:cNvPr>
          <p:cNvPicPr>
            <a:picLocks noChangeAspect="1"/>
          </p:cNvPicPr>
          <p:nvPr/>
        </p:nvPicPr>
        <p:blipFill rotWithShape="1">
          <a:blip r:embed="rId3"/>
          <a:srcRect t="20572" b="4428"/>
          <a:stretch/>
        </p:blipFill>
        <p:spPr>
          <a:xfrm>
            <a:off x="-251772" y="10"/>
            <a:ext cx="12443772" cy="6857990"/>
          </a:xfrm>
          <a:prstGeom prst="rect">
            <a:avLst/>
          </a:prstGeom>
        </p:spPr>
      </p:pic>
      <p:sp>
        <p:nvSpPr>
          <p:cNvPr id="3" name="Rectangle 2">
            <a:extLst>
              <a:ext uri="{FF2B5EF4-FFF2-40B4-BE49-F238E27FC236}">
                <a16:creationId xmlns:a16="http://schemas.microsoft.com/office/drawing/2014/main" id="{67119B73-CACE-9F4F-9963-E25E8BF7F22F}"/>
              </a:ext>
            </a:extLst>
          </p:cNvPr>
          <p:cNvSpPr/>
          <p:nvPr/>
        </p:nvSpPr>
        <p:spPr>
          <a:xfrm>
            <a:off x="7564910" y="759451"/>
            <a:ext cx="4461478" cy="1015663"/>
          </a:xfrm>
          <a:prstGeom prst="rect">
            <a:avLst/>
          </a:prstGeom>
        </p:spPr>
        <p:txBody>
          <a:bodyPr wrap="none">
            <a:spAutoFit/>
          </a:bodyPr>
          <a:lstStyle/>
          <a:p>
            <a:pPr algn="ctr"/>
            <a:r>
              <a:rPr lang="en-US" sz="6000" b="1" dirty="0">
                <a:latin typeface="Rocket Sans" panose="020B0602020202020204" pitchFamily="34" charset="0"/>
                <a:ea typeface="Rocket Sans" panose="020B0602020202020204" pitchFamily="34" charset="0"/>
              </a:rPr>
              <a:t>PCB design</a:t>
            </a:r>
          </a:p>
        </p:txBody>
      </p:sp>
      <p:sp>
        <p:nvSpPr>
          <p:cNvPr id="4" name="Rectangle 3">
            <a:extLst>
              <a:ext uri="{FF2B5EF4-FFF2-40B4-BE49-F238E27FC236}">
                <a16:creationId xmlns:a16="http://schemas.microsoft.com/office/drawing/2014/main" id="{7CF0E49E-0956-7240-9458-A74D88E5CFE2}"/>
              </a:ext>
            </a:extLst>
          </p:cNvPr>
          <p:cNvSpPr/>
          <p:nvPr/>
        </p:nvSpPr>
        <p:spPr>
          <a:xfrm>
            <a:off x="6610618" y="408940"/>
            <a:ext cx="3139001" cy="615553"/>
          </a:xfrm>
          <a:prstGeom prst="rect">
            <a:avLst/>
          </a:prstGeom>
        </p:spPr>
        <p:txBody>
          <a:bodyPr wrap="none">
            <a:spAutoFit/>
          </a:bodyPr>
          <a:lstStyle/>
          <a:p>
            <a:pPr algn="ctr"/>
            <a:r>
              <a:rPr lang="en-US" sz="3400" dirty="0">
                <a:latin typeface="Rocket Sans" panose="020B0602020202020204" pitchFamily="34" charset="0"/>
                <a:ea typeface="Rocket Sans" panose="020B0602020202020204" pitchFamily="34" charset="0"/>
              </a:rPr>
              <a:t>making it real:</a:t>
            </a:r>
            <a:endParaRPr lang="en-US" sz="3400" b="1" dirty="0">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294748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ECA48-0551-454D-8A86-086ABF536E47}"/>
              </a:ext>
            </a:extLst>
          </p:cNvPr>
          <p:cNvSpPr/>
          <p:nvPr/>
        </p:nvSpPr>
        <p:spPr>
          <a:xfrm>
            <a:off x="2246751" y="1360251"/>
            <a:ext cx="7872668" cy="3154710"/>
          </a:xfrm>
          <a:prstGeom prst="rect">
            <a:avLst/>
          </a:prstGeom>
        </p:spPr>
        <p:txBody>
          <a:bodyPr wrap="none">
            <a:spAutoFit/>
          </a:bodyPr>
          <a:lstStyle/>
          <a:p>
            <a:r>
              <a:rPr lang="en-US" sz="19900" b="1" dirty="0">
                <a:solidFill>
                  <a:srgbClr val="197AFF"/>
                </a:solidFill>
                <a:latin typeface="Rocket Sans" panose="020B0602020202020204" pitchFamily="34" charset="0"/>
                <a:ea typeface="Rocket Sans" panose="020B0602020202020204" pitchFamily="34" charset="0"/>
              </a:rPr>
              <a:t>what?</a:t>
            </a:r>
          </a:p>
        </p:txBody>
      </p:sp>
      <p:sp>
        <p:nvSpPr>
          <p:cNvPr id="2" name="Title 1">
            <a:extLst>
              <a:ext uri="{FF2B5EF4-FFF2-40B4-BE49-F238E27FC236}">
                <a16:creationId xmlns:a16="http://schemas.microsoft.com/office/drawing/2014/main" id="{43E23765-CDB2-4E40-8F17-02C432343060}"/>
              </a:ext>
            </a:extLst>
          </p:cNvPr>
          <p:cNvSpPr>
            <a:spLocks noGrp="1"/>
          </p:cNvSpPr>
          <p:nvPr>
            <p:ph type="title"/>
          </p:nvPr>
        </p:nvSpPr>
        <p:spPr>
          <a:xfrm>
            <a:off x="2246751" y="1360251"/>
            <a:ext cx="10515600" cy="1325563"/>
          </a:xfrm>
        </p:spPr>
        <p:txBody>
          <a:bodyPr>
            <a:normAutofit/>
          </a:bodyPr>
          <a:lstStyle/>
          <a:p>
            <a:r>
              <a:rPr lang="en-US" sz="8000" dirty="0"/>
              <a:t>now</a:t>
            </a:r>
            <a:endParaRPr lang="en-US" sz="11500" dirty="0"/>
          </a:p>
        </p:txBody>
      </p:sp>
    </p:spTree>
    <p:extLst>
      <p:ext uri="{BB962C8B-B14F-4D97-AF65-F5344CB8AC3E}">
        <p14:creationId xmlns:p14="http://schemas.microsoft.com/office/powerpoint/2010/main" val="2685808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DE8A9-9DA1-7E42-89A8-C592944857B9}"/>
              </a:ext>
            </a:extLst>
          </p:cNvPr>
          <p:cNvPicPr>
            <a:picLocks noChangeAspect="1"/>
          </p:cNvPicPr>
          <p:nvPr/>
        </p:nvPicPr>
        <p:blipFill rotWithShape="1">
          <a:blip r:embed="rId2">
            <a:alphaModFix amt="50000"/>
          </a:blip>
          <a:srcRect l="22286" t="9092" r="18080" b="41103"/>
          <a:stretch/>
        </p:blipFill>
        <p:spPr>
          <a:xfrm rot="5400000">
            <a:off x="5423262" y="89263"/>
            <a:ext cx="6858000" cy="6679474"/>
          </a:xfrm>
          <a:prstGeom prst="rect">
            <a:avLst/>
          </a:prstGeom>
        </p:spPr>
      </p:pic>
      <p:sp>
        <p:nvSpPr>
          <p:cNvPr id="3" name="TextBox 2">
            <a:extLst>
              <a:ext uri="{FF2B5EF4-FFF2-40B4-BE49-F238E27FC236}">
                <a16:creationId xmlns:a16="http://schemas.microsoft.com/office/drawing/2014/main" id="{52FB1B49-2D18-2542-AB66-22A36EC7D7D9}"/>
              </a:ext>
            </a:extLst>
          </p:cNvPr>
          <p:cNvSpPr txBox="1"/>
          <p:nvPr/>
        </p:nvSpPr>
        <p:spPr>
          <a:xfrm>
            <a:off x="1" y="711740"/>
            <a:ext cx="5642042" cy="1446550"/>
          </a:xfrm>
          <a:prstGeom prst="rect">
            <a:avLst/>
          </a:prstGeom>
          <a:noFill/>
        </p:spPr>
        <p:txBody>
          <a:bodyPr wrap="square" rtlCol="0">
            <a:spAutoFit/>
          </a:bodyPr>
          <a:lstStyle/>
          <a:p>
            <a:pPr algn="ctr"/>
            <a:r>
              <a:rPr lang="en-US" sz="4400" b="1" dirty="0">
                <a:solidFill>
                  <a:schemeClr val="bg1"/>
                </a:solidFill>
                <a:latin typeface="Rocket Sans" panose="020B0602020202020204" pitchFamily="34" charset="0"/>
                <a:ea typeface="Rocket Sans" panose="020B0602020202020204" pitchFamily="34" charset="0"/>
              </a:rPr>
              <a:t>PCB Layers </a:t>
            </a:r>
          </a:p>
          <a:p>
            <a:pPr algn="ctr"/>
            <a:r>
              <a:rPr lang="en-US" sz="4400" b="1" dirty="0">
                <a:solidFill>
                  <a:schemeClr val="bg1"/>
                </a:solidFill>
                <a:latin typeface="Rocket Sans" panose="020B0602020202020204" pitchFamily="34" charset="0"/>
                <a:ea typeface="Rocket Sans" panose="020B0602020202020204" pitchFamily="34" charset="0"/>
              </a:rPr>
              <a:t>(2-layer PCB)</a:t>
            </a:r>
          </a:p>
        </p:txBody>
      </p:sp>
      <p:sp>
        <p:nvSpPr>
          <p:cNvPr id="4" name="TextBox 3">
            <a:extLst>
              <a:ext uri="{FF2B5EF4-FFF2-40B4-BE49-F238E27FC236}">
                <a16:creationId xmlns:a16="http://schemas.microsoft.com/office/drawing/2014/main" id="{6785DBFC-4AFA-1F4D-84D9-6C6E9556AE0A}"/>
              </a:ext>
            </a:extLst>
          </p:cNvPr>
          <p:cNvSpPr txBox="1"/>
          <p:nvPr/>
        </p:nvSpPr>
        <p:spPr>
          <a:xfrm>
            <a:off x="593386" y="2239982"/>
            <a:ext cx="5048657" cy="3970318"/>
          </a:xfrm>
          <a:prstGeom prst="rect">
            <a:avLst/>
          </a:prstGeom>
          <a:noFill/>
        </p:spPr>
        <p:txBody>
          <a:bodyPr wrap="square" rtlCol="0">
            <a:spAutoFit/>
          </a:bodyPr>
          <a:lstStyle/>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top silkscreen</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top solder mask</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top copper</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PCB board</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bottom copper</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bottom solder mask</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bottom silkscreen</a:t>
            </a:r>
          </a:p>
        </p:txBody>
      </p:sp>
    </p:spTree>
    <p:extLst>
      <p:ext uri="{BB962C8B-B14F-4D97-AF65-F5344CB8AC3E}">
        <p14:creationId xmlns:p14="http://schemas.microsoft.com/office/powerpoint/2010/main" val="3418624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5163A02-6B71-5742-93DC-E4C950CD25F2}"/>
              </a:ext>
            </a:extLst>
          </p:cNvPr>
          <p:cNvPicPr>
            <a:picLocks noChangeAspect="1"/>
          </p:cNvPicPr>
          <p:nvPr/>
        </p:nvPicPr>
        <p:blipFill>
          <a:blip r:embed="rId3"/>
          <a:stretch>
            <a:fillRect/>
          </a:stretch>
        </p:blipFill>
        <p:spPr>
          <a:xfrm>
            <a:off x="5874039" y="3712966"/>
            <a:ext cx="3574612" cy="3021398"/>
          </a:xfrm>
          <a:prstGeom prst="rect">
            <a:avLst/>
          </a:prstGeom>
        </p:spPr>
      </p:pic>
      <p:pic>
        <p:nvPicPr>
          <p:cNvPr id="17" name="Picture 16">
            <a:extLst>
              <a:ext uri="{FF2B5EF4-FFF2-40B4-BE49-F238E27FC236}">
                <a16:creationId xmlns:a16="http://schemas.microsoft.com/office/drawing/2014/main" id="{078CBFEA-922D-C742-990D-88BA0735061E}"/>
              </a:ext>
            </a:extLst>
          </p:cNvPr>
          <p:cNvPicPr>
            <a:picLocks noChangeAspect="1"/>
          </p:cNvPicPr>
          <p:nvPr/>
        </p:nvPicPr>
        <p:blipFill>
          <a:blip r:embed="rId3"/>
          <a:stretch>
            <a:fillRect/>
          </a:stretch>
        </p:blipFill>
        <p:spPr>
          <a:xfrm>
            <a:off x="943523" y="873001"/>
            <a:ext cx="3574612" cy="3021398"/>
          </a:xfrm>
          <a:prstGeom prst="rect">
            <a:avLst/>
          </a:prstGeom>
        </p:spPr>
      </p:pic>
      <p:pic>
        <p:nvPicPr>
          <p:cNvPr id="19" name="Picture 18">
            <a:extLst>
              <a:ext uri="{FF2B5EF4-FFF2-40B4-BE49-F238E27FC236}">
                <a16:creationId xmlns:a16="http://schemas.microsoft.com/office/drawing/2014/main" id="{78103337-8946-DA42-9C27-1C5482237AE0}"/>
              </a:ext>
            </a:extLst>
          </p:cNvPr>
          <p:cNvPicPr>
            <a:picLocks noChangeAspect="1"/>
          </p:cNvPicPr>
          <p:nvPr/>
        </p:nvPicPr>
        <p:blipFill>
          <a:blip r:embed="rId3"/>
          <a:stretch>
            <a:fillRect/>
          </a:stretch>
        </p:blipFill>
        <p:spPr>
          <a:xfrm>
            <a:off x="2494136" y="3712966"/>
            <a:ext cx="3574612" cy="3021398"/>
          </a:xfrm>
          <a:prstGeom prst="rect">
            <a:avLst/>
          </a:prstGeom>
        </p:spPr>
      </p:pic>
      <p:pic>
        <p:nvPicPr>
          <p:cNvPr id="20" name="Picture 19">
            <a:extLst>
              <a:ext uri="{FF2B5EF4-FFF2-40B4-BE49-F238E27FC236}">
                <a16:creationId xmlns:a16="http://schemas.microsoft.com/office/drawing/2014/main" id="{D45B1EED-1971-FA42-AA2D-A3F6A92DE2BC}"/>
              </a:ext>
            </a:extLst>
          </p:cNvPr>
          <p:cNvPicPr>
            <a:picLocks noChangeAspect="1"/>
          </p:cNvPicPr>
          <p:nvPr/>
        </p:nvPicPr>
        <p:blipFill>
          <a:blip r:embed="rId3"/>
          <a:stretch>
            <a:fillRect/>
          </a:stretch>
        </p:blipFill>
        <p:spPr>
          <a:xfrm>
            <a:off x="4177313" y="985213"/>
            <a:ext cx="3574612" cy="3021398"/>
          </a:xfrm>
          <a:prstGeom prst="rect">
            <a:avLst/>
          </a:prstGeom>
        </p:spPr>
      </p:pic>
      <p:pic>
        <p:nvPicPr>
          <p:cNvPr id="21" name="Picture 20">
            <a:extLst>
              <a:ext uri="{FF2B5EF4-FFF2-40B4-BE49-F238E27FC236}">
                <a16:creationId xmlns:a16="http://schemas.microsoft.com/office/drawing/2014/main" id="{ADD8F7B7-2EBD-FA42-A225-751CA53D89FF}"/>
              </a:ext>
            </a:extLst>
          </p:cNvPr>
          <p:cNvPicPr>
            <a:picLocks noChangeAspect="1"/>
          </p:cNvPicPr>
          <p:nvPr/>
        </p:nvPicPr>
        <p:blipFill>
          <a:blip r:embed="rId3"/>
          <a:stretch>
            <a:fillRect/>
          </a:stretch>
        </p:blipFill>
        <p:spPr>
          <a:xfrm>
            <a:off x="7435463" y="985213"/>
            <a:ext cx="3574612" cy="3021398"/>
          </a:xfrm>
          <a:prstGeom prst="rect">
            <a:avLst/>
          </a:prstGeom>
        </p:spPr>
      </p:pic>
      <p:sp>
        <p:nvSpPr>
          <p:cNvPr id="13" name="TextBox 12">
            <a:extLst>
              <a:ext uri="{FF2B5EF4-FFF2-40B4-BE49-F238E27FC236}">
                <a16:creationId xmlns:a16="http://schemas.microsoft.com/office/drawing/2014/main" id="{46FE264C-5C1C-5D48-B9C7-D8843EC60A4B}"/>
              </a:ext>
            </a:extLst>
          </p:cNvPr>
          <p:cNvSpPr txBox="1"/>
          <p:nvPr/>
        </p:nvSpPr>
        <p:spPr>
          <a:xfrm>
            <a:off x="3148027" y="31011"/>
            <a:ext cx="9990185" cy="1015663"/>
          </a:xfrm>
          <a:prstGeom prst="rect">
            <a:avLst/>
          </a:prstGeom>
          <a:noFill/>
        </p:spPr>
        <p:txBody>
          <a:bodyPr wrap="square" rtlCol="0">
            <a:spAutoFit/>
          </a:bodyPr>
          <a:lstStyle/>
          <a:p>
            <a:pPr algn="ctr"/>
            <a:r>
              <a:rPr lang="en-US" sz="6000" dirty="0">
                <a:solidFill>
                  <a:srgbClr val="F3F5F4"/>
                </a:solidFill>
                <a:latin typeface="Rocket Sans" panose="020B0602020202020204" pitchFamily="34" charset="0"/>
                <a:ea typeface="Rocket Sans" panose="020B0602020202020204" pitchFamily="34" charset="0"/>
              </a:rPr>
              <a:t>PCB designer choices</a:t>
            </a:r>
          </a:p>
        </p:txBody>
      </p:sp>
      <p:pic>
        <p:nvPicPr>
          <p:cNvPr id="15" name="Picture 14">
            <a:extLst>
              <a:ext uri="{FF2B5EF4-FFF2-40B4-BE49-F238E27FC236}">
                <a16:creationId xmlns:a16="http://schemas.microsoft.com/office/drawing/2014/main" id="{832BAC13-915E-194D-A55A-C2604A72F8E5}"/>
              </a:ext>
            </a:extLst>
          </p:cNvPr>
          <p:cNvPicPr>
            <a:picLocks noChangeAspect="1"/>
          </p:cNvPicPr>
          <p:nvPr/>
        </p:nvPicPr>
        <p:blipFill>
          <a:blip r:embed="rId4"/>
          <a:stretch>
            <a:fillRect/>
          </a:stretch>
        </p:blipFill>
        <p:spPr>
          <a:xfrm>
            <a:off x="1707370" y="1798605"/>
            <a:ext cx="1955300" cy="1162429"/>
          </a:xfrm>
          <a:prstGeom prst="rect">
            <a:avLst/>
          </a:prstGeom>
        </p:spPr>
      </p:pic>
      <p:pic>
        <p:nvPicPr>
          <p:cNvPr id="16" name="Picture 15">
            <a:extLst>
              <a:ext uri="{FF2B5EF4-FFF2-40B4-BE49-F238E27FC236}">
                <a16:creationId xmlns:a16="http://schemas.microsoft.com/office/drawing/2014/main" id="{25519E62-F612-4F47-9F39-945CB3307CE4}"/>
              </a:ext>
            </a:extLst>
          </p:cNvPr>
          <p:cNvPicPr>
            <a:picLocks noChangeAspect="1"/>
          </p:cNvPicPr>
          <p:nvPr/>
        </p:nvPicPr>
        <p:blipFill>
          <a:blip r:embed="rId5"/>
          <a:stretch>
            <a:fillRect/>
          </a:stretch>
        </p:blipFill>
        <p:spPr>
          <a:xfrm>
            <a:off x="5224094" y="1698571"/>
            <a:ext cx="1631147" cy="1638429"/>
          </a:xfrm>
          <a:prstGeom prst="ellipse">
            <a:avLst/>
          </a:prstGeom>
        </p:spPr>
      </p:pic>
      <p:pic>
        <p:nvPicPr>
          <p:cNvPr id="22" name="Picture 21">
            <a:extLst>
              <a:ext uri="{FF2B5EF4-FFF2-40B4-BE49-F238E27FC236}">
                <a16:creationId xmlns:a16="http://schemas.microsoft.com/office/drawing/2014/main" id="{8B729D1D-87F8-4E47-8C30-7B9E0499E599}"/>
              </a:ext>
            </a:extLst>
          </p:cNvPr>
          <p:cNvPicPr>
            <a:picLocks noChangeAspect="1"/>
          </p:cNvPicPr>
          <p:nvPr/>
        </p:nvPicPr>
        <p:blipFill>
          <a:blip r:embed="rId6"/>
          <a:stretch>
            <a:fillRect/>
          </a:stretch>
        </p:blipFill>
        <p:spPr>
          <a:xfrm>
            <a:off x="8366411" y="1554192"/>
            <a:ext cx="1712716" cy="1712716"/>
          </a:xfrm>
          <a:prstGeom prst="rect">
            <a:avLst/>
          </a:prstGeom>
        </p:spPr>
      </p:pic>
      <p:pic>
        <p:nvPicPr>
          <p:cNvPr id="23" name="Picture 22" descr="A close up of a logo&#10;&#10;Description automatically generated">
            <a:extLst>
              <a:ext uri="{FF2B5EF4-FFF2-40B4-BE49-F238E27FC236}">
                <a16:creationId xmlns:a16="http://schemas.microsoft.com/office/drawing/2014/main" id="{11AF3195-C318-FF4E-84FC-359F779E41C5}"/>
              </a:ext>
            </a:extLst>
          </p:cNvPr>
          <p:cNvPicPr>
            <a:picLocks noChangeAspect="1"/>
          </p:cNvPicPr>
          <p:nvPr/>
        </p:nvPicPr>
        <p:blipFill>
          <a:blip r:embed="rId7"/>
          <a:stretch>
            <a:fillRect/>
          </a:stretch>
        </p:blipFill>
        <p:spPr>
          <a:xfrm>
            <a:off x="3390055" y="4369326"/>
            <a:ext cx="1708677" cy="1708677"/>
          </a:xfrm>
          <a:prstGeom prst="ellipse">
            <a:avLst/>
          </a:prstGeom>
        </p:spPr>
      </p:pic>
      <p:sp>
        <p:nvSpPr>
          <p:cNvPr id="24" name="TextBox 23">
            <a:extLst>
              <a:ext uri="{FF2B5EF4-FFF2-40B4-BE49-F238E27FC236}">
                <a16:creationId xmlns:a16="http://schemas.microsoft.com/office/drawing/2014/main" id="{63077F38-55FE-2746-BE42-A65C837A8914}"/>
              </a:ext>
            </a:extLst>
          </p:cNvPr>
          <p:cNvSpPr txBox="1"/>
          <p:nvPr/>
        </p:nvSpPr>
        <p:spPr>
          <a:xfrm>
            <a:off x="6785713" y="4462720"/>
            <a:ext cx="1788845" cy="1569660"/>
          </a:xfrm>
          <a:prstGeom prst="rect">
            <a:avLst/>
          </a:prstGeom>
          <a:noFill/>
        </p:spPr>
        <p:txBody>
          <a:bodyPr wrap="square" rtlCol="0">
            <a:spAutoFit/>
          </a:bodyPr>
          <a:lstStyle/>
          <a:p>
            <a:pPr algn="ctr"/>
            <a:r>
              <a:rPr lang="en-US" sz="3200" b="1" dirty="0">
                <a:latin typeface="Rocket Sans" panose="020B0602020202020204" pitchFamily="34" charset="0"/>
                <a:ea typeface="Rocket Sans" panose="020B0602020202020204" pitchFamily="34" charset="0"/>
              </a:rPr>
              <a:t>+ many, many,  more</a:t>
            </a:r>
          </a:p>
        </p:txBody>
      </p:sp>
    </p:spTree>
    <p:extLst>
      <p:ext uri="{BB962C8B-B14F-4D97-AF65-F5344CB8AC3E}">
        <p14:creationId xmlns:p14="http://schemas.microsoft.com/office/powerpoint/2010/main" val="4275660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electronics, display&#10;&#10;Description automatically generated">
            <a:extLst>
              <a:ext uri="{FF2B5EF4-FFF2-40B4-BE49-F238E27FC236}">
                <a16:creationId xmlns:a16="http://schemas.microsoft.com/office/drawing/2014/main" id="{88349F9C-2412-0E43-AFFE-C530518CC7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4661" y="315686"/>
            <a:ext cx="10382679" cy="6629400"/>
          </a:xfrm>
          <a:prstGeom prst="rect">
            <a:avLst/>
          </a:prstGeom>
        </p:spPr>
      </p:pic>
      <p:sp>
        <p:nvSpPr>
          <p:cNvPr id="12" name="Title 1">
            <a:extLst>
              <a:ext uri="{FF2B5EF4-FFF2-40B4-BE49-F238E27FC236}">
                <a16:creationId xmlns:a16="http://schemas.microsoft.com/office/drawing/2014/main" id="{F9EF67DB-FEB7-EE48-91E7-C6C937705E16}"/>
              </a:ext>
            </a:extLst>
          </p:cNvPr>
          <p:cNvSpPr txBox="1">
            <a:spLocks/>
          </p:cNvSpPr>
          <p:nvPr/>
        </p:nvSpPr>
        <p:spPr>
          <a:xfrm>
            <a:off x="1524000" y="1585349"/>
            <a:ext cx="9144000" cy="28400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11700" b="1" dirty="0">
                <a:solidFill>
                  <a:schemeClr val="bg1"/>
                </a:solidFill>
              </a:rPr>
              <a:t>demo: </a:t>
            </a:r>
          </a:p>
          <a:p>
            <a:pPr algn="ctr"/>
            <a:r>
              <a:rPr lang="en-US" sz="9600" dirty="0" err="1">
                <a:solidFill>
                  <a:schemeClr val="bg1"/>
                </a:solidFill>
              </a:rPr>
              <a:t>easyEDA</a:t>
            </a:r>
            <a:endParaRPr lang="en-US" sz="11700" dirty="0">
              <a:solidFill>
                <a:schemeClr val="bg1"/>
              </a:solidFill>
            </a:endParaRPr>
          </a:p>
        </p:txBody>
      </p:sp>
    </p:spTree>
    <p:extLst>
      <p:ext uri="{BB962C8B-B14F-4D97-AF65-F5344CB8AC3E}">
        <p14:creationId xmlns:p14="http://schemas.microsoft.com/office/powerpoint/2010/main" val="752404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779DF5D-A9B4-9040-8DC9-6E55740B4FBE}"/>
              </a:ext>
            </a:extLst>
          </p:cNvPr>
          <p:cNvCxnSpPr>
            <a:cxnSpLocks/>
          </p:cNvCxnSpPr>
          <p:nvPr/>
        </p:nvCxnSpPr>
        <p:spPr>
          <a:xfrm flipH="1">
            <a:off x="6083302" y="-368300"/>
            <a:ext cx="2044698" cy="24003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E360752-5B79-A348-B909-61C9833CE0BB}"/>
              </a:ext>
            </a:extLst>
          </p:cNvPr>
          <p:cNvCxnSpPr/>
          <p:nvPr/>
        </p:nvCxnSpPr>
        <p:spPr>
          <a:xfrm>
            <a:off x="6083301" y="2032000"/>
            <a:ext cx="0" cy="1016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D2AB30-2477-3344-B013-6634F5164F44}"/>
              </a:ext>
            </a:extLst>
          </p:cNvPr>
          <p:cNvCxnSpPr/>
          <p:nvPr/>
        </p:nvCxnSpPr>
        <p:spPr>
          <a:xfrm flipH="1">
            <a:off x="4749801" y="3048000"/>
            <a:ext cx="1333500" cy="1397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BD689C-F99A-2441-B9BC-8F6EAEA51B74}"/>
              </a:ext>
            </a:extLst>
          </p:cNvPr>
          <p:cNvCxnSpPr/>
          <p:nvPr/>
        </p:nvCxnSpPr>
        <p:spPr>
          <a:xfrm>
            <a:off x="4749800" y="4445000"/>
            <a:ext cx="469900" cy="507999"/>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B5E740-48CC-894D-83B4-15D59667289B}"/>
              </a:ext>
            </a:extLst>
          </p:cNvPr>
          <p:cNvCxnSpPr>
            <a:cxnSpLocks/>
          </p:cNvCxnSpPr>
          <p:nvPr/>
        </p:nvCxnSpPr>
        <p:spPr>
          <a:xfrm flipH="1">
            <a:off x="3295651" y="4952999"/>
            <a:ext cx="1924049" cy="2362201"/>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6EA8A3-BC7A-2140-86DA-F0735D3A8375}"/>
              </a:ext>
            </a:extLst>
          </p:cNvPr>
          <p:cNvSpPr txBox="1"/>
          <p:nvPr/>
        </p:nvSpPr>
        <p:spPr>
          <a:xfrm>
            <a:off x="501655" y="647700"/>
            <a:ext cx="4483095" cy="2123658"/>
          </a:xfrm>
          <a:prstGeom prst="rect">
            <a:avLst/>
          </a:prstGeom>
          <a:noFill/>
        </p:spPr>
        <p:txBody>
          <a:bodyPr wrap="square" rtlCol="0">
            <a:spAutoFit/>
          </a:bodyPr>
          <a:lstStyle/>
          <a:p>
            <a:pPr algn="ctr"/>
            <a:r>
              <a:rPr lang="en-US" sz="6600" b="1" dirty="0">
                <a:solidFill>
                  <a:srgbClr val="F3F5F4"/>
                </a:solidFill>
                <a:latin typeface="Rocket Sans" panose="020B0602020202020204" pitchFamily="34" charset="0"/>
                <a:ea typeface="Rocket Sans" panose="020B0602020202020204" pitchFamily="34" charset="0"/>
              </a:rPr>
              <a:t>make your own</a:t>
            </a:r>
          </a:p>
        </p:txBody>
      </p:sp>
      <p:sp>
        <p:nvSpPr>
          <p:cNvPr id="18" name="TextBox 17">
            <a:extLst>
              <a:ext uri="{FF2B5EF4-FFF2-40B4-BE49-F238E27FC236}">
                <a16:creationId xmlns:a16="http://schemas.microsoft.com/office/drawing/2014/main" id="{9F044C06-6BCB-CC44-B2D4-7F833072CC41}"/>
              </a:ext>
            </a:extLst>
          </p:cNvPr>
          <p:cNvSpPr txBox="1"/>
          <p:nvPr/>
        </p:nvSpPr>
        <p:spPr>
          <a:xfrm>
            <a:off x="5707123" y="4115545"/>
            <a:ext cx="6337727" cy="2123658"/>
          </a:xfrm>
          <a:prstGeom prst="rect">
            <a:avLst/>
          </a:prstGeom>
          <a:noFill/>
        </p:spPr>
        <p:txBody>
          <a:bodyPr wrap="square" rtlCol="0">
            <a:spAutoFit/>
          </a:bodyPr>
          <a:lstStyle/>
          <a:p>
            <a:pPr algn="ctr"/>
            <a:r>
              <a:rPr lang="en-US" sz="6600" b="1" dirty="0">
                <a:solidFill>
                  <a:srgbClr val="F3F5F4"/>
                </a:solidFill>
                <a:latin typeface="Rocket Sans" panose="020B0602020202020204" pitchFamily="34" charset="0"/>
                <a:ea typeface="Rocket Sans" panose="020B0602020202020204" pitchFamily="34" charset="0"/>
              </a:rPr>
              <a:t>have it manufactured</a:t>
            </a:r>
          </a:p>
        </p:txBody>
      </p:sp>
    </p:spTree>
    <p:extLst>
      <p:ext uri="{BB962C8B-B14F-4D97-AF65-F5344CB8AC3E}">
        <p14:creationId xmlns:p14="http://schemas.microsoft.com/office/powerpoint/2010/main" val="1399359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4" name="Graphic 3" descr="Lightbulb">
            <a:extLst>
              <a:ext uri="{FF2B5EF4-FFF2-40B4-BE49-F238E27FC236}">
                <a16:creationId xmlns:a16="http://schemas.microsoft.com/office/drawing/2014/main" id="{B3CA2D8F-9094-D040-B244-2E2584A7BA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906082"/>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check your </a:t>
            </a:r>
            <a:r>
              <a:rPr lang="en-US" sz="4000" b="1" dirty="0">
                <a:solidFill>
                  <a:srgbClr val="197AFF"/>
                </a:solidFill>
                <a:latin typeface="Rocket Sans" panose="020B0602020202020204" pitchFamily="34" charset="0"/>
                <a:ea typeface="Rocket Sans" panose="020B0602020202020204" pitchFamily="34" charset="0"/>
              </a:rPr>
              <a:t>schematic</a:t>
            </a:r>
          </a:p>
        </p:txBody>
      </p:sp>
    </p:spTree>
    <p:extLst>
      <p:ext uri="{BB962C8B-B14F-4D97-AF65-F5344CB8AC3E}">
        <p14:creationId xmlns:p14="http://schemas.microsoft.com/office/powerpoint/2010/main" val="1583898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1829412"/>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check you </a:t>
            </a:r>
            <a:r>
              <a:rPr lang="en-US" sz="4000" b="1" dirty="0">
                <a:solidFill>
                  <a:srgbClr val="197AFF"/>
                </a:solidFill>
                <a:latin typeface="Rocket Sans" panose="020B0602020202020204" pitchFamily="34" charset="0"/>
                <a:ea typeface="Rocket Sans" panose="020B0602020202020204" pitchFamily="34" charset="0"/>
              </a:rPr>
              <a:t>schematic again</a:t>
            </a:r>
          </a:p>
        </p:txBody>
      </p:sp>
      <p:pic>
        <p:nvPicPr>
          <p:cNvPr id="8" name="Graphic 7" descr="Lightbulb">
            <a:extLst>
              <a:ext uri="{FF2B5EF4-FFF2-40B4-BE49-F238E27FC236}">
                <a16:creationId xmlns:a16="http://schemas.microsoft.com/office/drawing/2014/main" id="{2FC3061F-22A2-6B42-A550-25191FD8A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1099523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2752741"/>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check you schematic again</a:t>
            </a:r>
          </a:p>
          <a:p>
            <a:pPr marL="635000" indent="-635000">
              <a:lnSpc>
                <a:spcPct val="150000"/>
              </a:lnSpc>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check your </a:t>
            </a:r>
            <a:r>
              <a:rPr lang="en-US" sz="4000" b="1" dirty="0">
                <a:solidFill>
                  <a:srgbClr val="197AFF"/>
                </a:solidFill>
                <a:latin typeface="Rocket Sans" panose="020B0602020202020204" pitchFamily="34" charset="0"/>
                <a:ea typeface="Rocket Sans" panose="020B0602020202020204" pitchFamily="34" charset="0"/>
              </a:rPr>
              <a:t>part numbers</a:t>
            </a:r>
          </a:p>
        </p:txBody>
      </p:sp>
      <p:pic>
        <p:nvPicPr>
          <p:cNvPr id="8" name="Graphic 7" descr="Lightbulb">
            <a:extLst>
              <a:ext uri="{FF2B5EF4-FFF2-40B4-BE49-F238E27FC236}">
                <a16:creationId xmlns:a16="http://schemas.microsoft.com/office/drawing/2014/main" id="{CB1ACF6D-862B-CF43-A481-62035719D7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1400587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3676071"/>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check you schematic again</a:t>
            </a:r>
          </a:p>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check your part numbers</a:t>
            </a:r>
          </a:p>
          <a:p>
            <a:pPr marL="635000" indent="-635000">
              <a:lnSpc>
                <a:spcPct val="150000"/>
              </a:lnSpc>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check those </a:t>
            </a:r>
            <a:r>
              <a:rPr lang="en-US" sz="4000" b="1" dirty="0">
                <a:solidFill>
                  <a:srgbClr val="197AFF"/>
                </a:solidFill>
                <a:latin typeface="Rocket Sans" panose="020B0602020202020204" pitchFamily="34" charset="0"/>
                <a:ea typeface="Rocket Sans" panose="020B0602020202020204" pitchFamily="34" charset="0"/>
              </a:rPr>
              <a:t>again</a:t>
            </a:r>
            <a:r>
              <a:rPr lang="en-US" sz="4000" dirty="0">
                <a:solidFill>
                  <a:schemeClr val="bg1"/>
                </a:solidFill>
                <a:latin typeface="Rocket Sans" panose="020B0602020202020204" pitchFamily="34" charset="0"/>
                <a:ea typeface="Rocket Sans" panose="020B0602020202020204" pitchFamily="34" charset="0"/>
              </a:rPr>
              <a:t> too</a:t>
            </a:r>
          </a:p>
        </p:txBody>
      </p:sp>
      <p:pic>
        <p:nvPicPr>
          <p:cNvPr id="8" name="Graphic 7" descr="Lightbulb">
            <a:extLst>
              <a:ext uri="{FF2B5EF4-FFF2-40B4-BE49-F238E27FC236}">
                <a16:creationId xmlns:a16="http://schemas.microsoft.com/office/drawing/2014/main" id="{BB2DD796-DDD2-E145-B3F0-A5AD044D0A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873853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5632311"/>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check you schematic again</a:t>
            </a:r>
          </a:p>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check your part numbers</a:t>
            </a:r>
          </a:p>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check those again too</a:t>
            </a:r>
          </a:p>
          <a:p>
            <a:pPr marL="635000" indent="-635000">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through-hole components are easier, but </a:t>
            </a:r>
            <a:r>
              <a:rPr lang="en-US" sz="4000" b="1" dirty="0">
                <a:solidFill>
                  <a:srgbClr val="197AFF"/>
                </a:solidFill>
                <a:latin typeface="Rocket Sans" panose="020B0602020202020204" pitchFamily="34" charset="0"/>
                <a:ea typeface="Rocket Sans" panose="020B0602020202020204" pitchFamily="34" charset="0"/>
              </a:rPr>
              <a:t>SMD is how things are done</a:t>
            </a:r>
          </a:p>
        </p:txBody>
      </p:sp>
      <p:pic>
        <p:nvPicPr>
          <p:cNvPr id="8" name="Graphic 7" descr="Lightbulb">
            <a:extLst>
              <a:ext uri="{FF2B5EF4-FFF2-40B4-BE49-F238E27FC236}">
                <a16:creationId xmlns:a16="http://schemas.microsoft.com/office/drawing/2014/main" id="{EEA4F100-7983-ED4C-942A-18899231FA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1449249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E8EA275-B341-4D1B-B06C-45592B333562}"/>
              </a:ext>
            </a:extLst>
          </p:cNvPr>
          <p:cNvPicPr>
            <a:picLocks noGrp="1" noChangeAspect="1"/>
          </p:cNvPicPr>
          <p:nvPr>
            <p:ph idx="1"/>
          </p:nvPr>
        </p:nvPicPr>
        <p:blipFill rotWithShape="1">
          <a:blip r:embed="rId3"/>
          <a:srcRect l="-273" t="6054" r="273" b="6054"/>
          <a:stretch/>
        </p:blipFill>
        <p:spPr>
          <a:xfrm>
            <a:off x="-154379" y="10"/>
            <a:ext cx="12346379" cy="6857990"/>
          </a:xfrm>
          <a:prstGeom prst="rect">
            <a:avLst/>
          </a:prstGeom>
        </p:spPr>
      </p:pic>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7109500" y="4539026"/>
            <a:ext cx="6139572" cy="3126369"/>
          </a:xfrm>
        </p:spPr>
        <p:txBody>
          <a:bodyPr vert="horz" lIns="91440" tIns="45720" rIns="91440" bIns="45720" rtlCol="0" anchor="ctr">
            <a:normAutofit/>
          </a:bodyPr>
          <a:lstStyle/>
          <a:p>
            <a:pPr algn="ctr"/>
            <a:r>
              <a:rPr lang="en-US" sz="3600" b="1" dirty="0">
                <a:solidFill>
                  <a:schemeClr val="tx1">
                    <a:lumMod val="85000"/>
                    <a:lumOff val="15000"/>
                  </a:schemeClr>
                </a:solidFill>
              </a:rPr>
              <a:t>making it real:  </a:t>
            </a:r>
            <a:br>
              <a:rPr lang="en-US" sz="3600" b="1" dirty="0">
                <a:solidFill>
                  <a:schemeClr val="tx1">
                    <a:lumMod val="85000"/>
                    <a:lumOff val="15000"/>
                  </a:schemeClr>
                </a:solidFill>
              </a:rPr>
            </a:br>
            <a:r>
              <a:rPr lang="en-US" sz="3600" b="1" dirty="0">
                <a:solidFill>
                  <a:schemeClr val="tx1">
                    <a:lumMod val="85000"/>
                    <a:lumOff val="15000"/>
                  </a:schemeClr>
                </a:solidFill>
              </a:rPr>
              <a:t>enclosures</a:t>
            </a:r>
          </a:p>
        </p:txBody>
      </p:sp>
    </p:spTree>
    <p:extLst>
      <p:ext uri="{BB962C8B-B14F-4D97-AF65-F5344CB8AC3E}">
        <p14:creationId xmlns:p14="http://schemas.microsoft.com/office/powerpoint/2010/main" val="1738207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3.googleusercontent.com/MyUI-OeeF8D6U34k3q09qsiIB7v8how5xf70qRsQHINQNwfJ6nT2kY8qaJB7LHE3GTuil3ziTOi3K8M0GVSEkJwoV3_AJCl0WF_t7_n_UL1k4vHT-EWw1TSK8CEEZeO0W-pLIniczplitTFuYF2eTfXH-8YH1g30XiKzehmMwheWEfULTTGbtmw5t1TroDFoBWWfB5IFAgP-48HqICFBMkCvc2Uw0ApEF7OAWdmZZfp8vO2Ts9H4GDgQGtyxRVHoHE_vTQH1qMBWmrDonRzsOsOaj63aY5ES2svB4jVKcb67P96Bciu6CvBH3UOpFLQ0WVgsdOXatUZVkPl7Df0hhfNqKdCo0czPozJ6CBkmpw7oZctXdTSit9JGqvE_L-YEAtz9ZfU6BwwYA0O7i6ahuwsAggOnbnyCZVctS2YeY6Ikwui_6kRETQdQJ--32jCowTG7IioGv69iNqHOHzGBGuxtmmKsUWgBClx27d4Why1l1NtLGvMUOfkRYfppqIES8qyD692mgaTvMk8yaZuwXj4Q9UTDrEOnIMniM3I-kQTY1sBrTyWM2MUygwPg8A0qs4yInK73FVjdo6dXsonsfta_uQSH-wJMU2bvSSbp880J_9-gmkhHJij8VZDGt9Jf0wtor16DBrMpNY17F3lGaQhZyAmvq_Hw=w1131-h754-no">
            <a:extLst>
              <a:ext uri="{FF2B5EF4-FFF2-40B4-BE49-F238E27FC236}">
                <a16:creationId xmlns:a16="http://schemas.microsoft.com/office/drawing/2014/main" id="{146AB88D-40ED-421F-B26A-BDEDBEE92F0D}"/>
              </a:ext>
            </a:extLst>
          </p:cNvPr>
          <p:cNvPicPr preferRelativeResize="0">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0" y="-769256"/>
            <a:ext cx="12195571" cy="813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863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5163A02-6B71-5742-93DC-E4C950CD25F2}"/>
              </a:ext>
            </a:extLst>
          </p:cNvPr>
          <p:cNvPicPr>
            <a:picLocks noChangeAspect="1"/>
          </p:cNvPicPr>
          <p:nvPr/>
        </p:nvPicPr>
        <p:blipFill>
          <a:blip r:embed="rId2"/>
          <a:stretch>
            <a:fillRect/>
          </a:stretch>
        </p:blipFill>
        <p:spPr>
          <a:xfrm>
            <a:off x="5874039" y="3712966"/>
            <a:ext cx="3574612" cy="3021398"/>
          </a:xfrm>
          <a:prstGeom prst="rect">
            <a:avLst/>
          </a:prstGeom>
        </p:spPr>
      </p:pic>
      <p:pic>
        <p:nvPicPr>
          <p:cNvPr id="17" name="Picture 16">
            <a:extLst>
              <a:ext uri="{FF2B5EF4-FFF2-40B4-BE49-F238E27FC236}">
                <a16:creationId xmlns:a16="http://schemas.microsoft.com/office/drawing/2014/main" id="{078CBFEA-922D-C742-990D-88BA0735061E}"/>
              </a:ext>
            </a:extLst>
          </p:cNvPr>
          <p:cNvPicPr>
            <a:picLocks noChangeAspect="1"/>
          </p:cNvPicPr>
          <p:nvPr/>
        </p:nvPicPr>
        <p:blipFill>
          <a:blip r:embed="rId2"/>
          <a:stretch>
            <a:fillRect/>
          </a:stretch>
        </p:blipFill>
        <p:spPr>
          <a:xfrm>
            <a:off x="943523" y="873001"/>
            <a:ext cx="3574612" cy="3021398"/>
          </a:xfrm>
          <a:prstGeom prst="rect">
            <a:avLst/>
          </a:prstGeom>
        </p:spPr>
      </p:pic>
      <p:pic>
        <p:nvPicPr>
          <p:cNvPr id="19" name="Picture 18">
            <a:extLst>
              <a:ext uri="{FF2B5EF4-FFF2-40B4-BE49-F238E27FC236}">
                <a16:creationId xmlns:a16="http://schemas.microsoft.com/office/drawing/2014/main" id="{78103337-8946-DA42-9C27-1C5482237AE0}"/>
              </a:ext>
            </a:extLst>
          </p:cNvPr>
          <p:cNvPicPr>
            <a:picLocks noChangeAspect="1"/>
          </p:cNvPicPr>
          <p:nvPr/>
        </p:nvPicPr>
        <p:blipFill>
          <a:blip r:embed="rId2"/>
          <a:stretch>
            <a:fillRect/>
          </a:stretch>
        </p:blipFill>
        <p:spPr>
          <a:xfrm>
            <a:off x="2494136" y="3712966"/>
            <a:ext cx="3574612" cy="3021398"/>
          </a:xfrm>
          <a:prstGeom prst="rect">
            <a:avLst/>
          </a:prstGeom>
        </p:spPr>
      </p:pic>
      <p:pic>
        <p:nvPicPr>
          <p:cNvPr id="20" name="Picture 19">
            <a:extLst>
              <a:ext uri="{FF2B5EF4-FFF2-40B4-BE49-F238E27FC236}">
                <a16:creationId xmlns:a16="http://schemas.microsoft.com/office/drawing/2014/main" id="{D45B1EED-1971-FA42-AA2D-A3F6A92DE2BC}"/>
              </a:ext>
            </a:extLst>
          </p:cNvPr>
          <p:cNvPicPr>
            <a:picLocks noChangeAspect="1"/>
          </p:cNvPicPr>
          <p:nvPr/>
        </p:nvPicPr>
        <p:blipFill>
          <a:blip r:embed="rId2"/>
          <a:stretch>
            <a:fillRect/>
          </a:stretch>
        </p:blipFill>
        <p:spPr>
          <a:xfrm>
            <a:off x="4177313" y="985213"/>
            <a:ext cx="3574612" cy="3021398"/>
          </a:xfrm>
          <a:prstGeom prst="rect">
            <a:avLst/>
          </a:prstGeom>
        </p:spPr>
      </p:pic>
      <p:pic>
        <p:nvPicPr>
          <p:cNvPr id="21" name="Picture 20">
            <a:extLst>
              <a:ext uri="{FF2B5EF4-FFF2-40B4-BE49-F238E27FC236}">
                <a16:creationId xmlns:a16="http://schemas.microsoft.com/office/drawing/2014/main" id="{ADD8F7B7-2EBD-FA42-A225-751CA53D89FF}"/>
              </a:ext>
            </a:extLst>
          </p:cNvPr>
          <p:cNvPicPr>
            <a:picLocks noChangeAspect="1"/>
          </p:cNvPicPr>
          <p:nvPr/>
        </p:nvPicPr>
        <p:blipFill>
          <a:blip r:embed="rId2"/>
          <a:stretch>
            <a:fillRect/>
          </a:stretch>
        </p:blipFill>
        <p:spPr>
          <a:xfrm>
            <a:off x="7435463" y="985213"/>
            <a:ext cx="3574612" cy="3021398"/>
          </a:xfrm>
          <a:prstGeom prst="rect">
            <a:avLst/>
          </a:prstGeom>
        </p:spPr>
      </p:pic>
      <p:sp>
        <p:nvSpPr>
          <p:cNvPr id="2" name="TextBox 1">
            <a:extLst>
              <a:ext uri="{FF2B5EF4-FFF2-40B4-BE49-F238E27FC236}">
                <a16:creationId xmlns:a16="http://schemas.microsoft.com/office/drawing/2014/main" id="{7FAA8030-FA58-3540-B00E-A511BE790F5B}"/>
              </a:ext>
            </a:extLst>
          </p:cNvPr>
          <p:cNvSpPr txBox="1"/>
          <p:nvPr/>
        </p:nvSpPr>
        <p:spPr>
          <a:xfrm>
            <a:off x="3148027" y="31011"/>
            <a:ext cx="9990185" cy="1015663"/>
          </a:xfrm>
          <a:prstGeom prst="rect">
            <a:avLst/>
          </a:prstGeom>
          <a:noFill/>
        </p:spPr>
        <p:txBody>
          <a:bodyPr wrap="square" rtlCol="0">
            <a:spAutoFit/>
          </a:bodyPr>
          <a:lstStyle/>
          <a:p>
            <a:pPr algn="ctr"/>
            <a:r>
              <a:rPr lang="en-US" sz="6000" dirty="0">
                <a:solidFill>
                  <a:srgbClr val="F3F5F4"/>
                </a:solidFill>
                <a:latin typeface="Rocket Sans" panose="020B0602020202020204" pitchFamily="34" charset="0"/>
                <a:ea typeface="Rocket Sans" panose="020B0602020202020204" pitchFamily="34" charset="0"/>
              </a:rPr>
              <a:t>3-D design software</a:t>
            </a:r>
          </a:p>
        </p:txBody>
      </p:sp>
      <p:pic>
        <p:nvPicPr>
          <p:cNvPr id="4" name="Picture 3" descr="A close up of a sign&#10;&#10;Description automatically generated">
            <a:extLst>
              <a:ext uri="{FF2B5EF4-FFF2-40B4-BE49-F238E27FC236}">
                <a16:creationId xmlns:a16="http://schemas.microsoft.com/office/drawing/2014/main" id="{F2618BDF-6464-CB46-BE07-E961F6E717FA}"/>
              </a:ext>
            </a:extLst>
          </p:cNvPr>
          <p:cNvPicPr>
            <a:picLocks noChangeAspect="1"/>
          </p:cNvPicPr>
          <p:nvPr/>
        </p:nvPicPr>
        <p:blipFill>
          <a:blip r:embed="rId3"/>
          <a:stretch>
            <a:fillRect/>
          </a:stretch>
        </p:blipFill>
        <p:spPr>
          <a:xfrm>
            <a:off x="1847767" y="1580386"/>
            <a:ext cx="1615914" cy="1615914"/>
          </a:xfrm>
          <a:prstGeom prst="rect">
            <a:avLst/>
          </a:prstGeom>
        </p:spPr>
      </p:pic>
      <p:pic>
        <p:nvPicPr>
          <p:cNvPr id="8" name="Picture 7" descr="A picture containing vector graphics&#10;&#10;Description automatically generated">
            <a:extLst>
              <a:ext uri="{FF2B5EF4-FFF2-40B4-BE49-F238E27FC236}">
                <a16:creationId xmlns:a16="http://schemas.microsoft.com/office/drawing/2014/main" id="{F9C21768-B5F9-364E-A070-311AC91E28A2}"/>
              </a:ext>
            </a:extLst>
          </p:cNvPr>
          <p:cNvPicPr>
            <a:picLocks noChangeAspect="1"/>
          </p:cNvPicPr>
          <p:nvPr/>
        </p:nvPicPr>
        <p:blipFill>
          <a:blip r:embed="rId4"/>
          <a:stretch>
            <a:fillRect/>
          </a:stretch>
        </p:blipFill>
        <p:spPr>
          <a:xfrm>
            <a:off x="3318577" y="4428111"/>
            <a:ext cx="1988076" cy="1638429"/>
          </a:xfrm>
          <a:prstGeom prst="rect">
            <a:avLst/>
          </a:prstGeom>
        </p:spPr>
      </p:pic>
      <p:pic>
        <p:nvPicPr>
          <p:cNvPr id="12" name="Picture 11" descr="A picture containing vector graphics&#10;&#10;Description automatically generated">
            <a:extLst>
              <a:ext uri="{FF2B5EF4-FFF2-40B4-BE49-F238E27FC236}">
                <a16:creationId xmlns:a16="http://schemas.microsoft.com/office/drawing/2014/main" id="{DE48E2F6-DF4A-E34B-AEF8-96B69E54E0C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783166" y="1516768"/>
            <a:ext cx="2119920" cy="1733864"/>
          </a:xfrm>
          <a:prstGeom prst="rect">
            <a:avLst/>
          </a:prstGeom>
        </p:spPr>
      </p:pic>
      <p:pic>
        <p:nvPicPr>
          <p:cNvPr id="14" name="Picture 13" descr="A close up of a logo&#10;&#10;Description automatically generated">
            <a:extLst>
              <a:ext uri="{FF2B5EF4-FFF2-40B4-BE49-F238E27FC236}">
                <a16:creationId xmlns:a16="http://schemas.microsoft.com/office/drawing/2014/main" id="{3FE1D8F0-604D-3745-A2DF-B0D2E4797A81}"/>
              </a:ext>
            </a:extLst>
          </p:cNvPr>
          <p:cNvPicPr>
            <a:picLocks noChangeAspect="1"/>
          </p:cNvPicPr>
          <p:nvPr/>
        </p:nvPicPr>
        <p:blipFill>
          <a:blip r:embed="rId6"/>
          <a:stretch>
            <a:fillRect/>
          </a:stretch>
        </p:blipFill>
        <p:spPr>
          <a:xfrm>
            <a:off x="7800260" y="1057172"/>
            <a:ext cx="2949522" cy="2949522"/>
          </a:xfrm>
          <a:prstGeom prst="rect">
            <a:avLst/>
          </a:prstGeom>
        </p:spPr>
      </p:pic>
      <p:pic>
        <p:nvPicPr>
          <p:cNvPr id="10" name="Picture 9" descr="A close up of a sign&#10;&#10;Description automatically generated">
            <a:extLst>
              <a:ext uri="{FF2B5EF4-FFF2-40B4-BE49-F238E27FC236}">
                <a16:creationId xmlns:a16="http://schemas.microsoft.com/office/drawing/2014/main" id="{66598AB0-E732-E94B-8FFD-E9FF921213C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800537" y="4341509"/>
            <a:ext cx="1999445" cy="1999445"/>
          </a:xfrm>
          <a:prstGeom prst="rect">
            <a:avLst/>
          </a:prstGeom>
        </p:spPr>
      </p:pic>
    </p:spTree>
    <p:extLst>
      <p:ext uri="{BB962C8B-B14F-4D97-AF65-F5344CB8AC3E}">
        <p14:creationId xmlns:p14="http://schemas.microsoft.com/office/powerpoint/2010/main" val="11865581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electronics, display&#10;&#10;Description automatically generated">
            <a:extLst>
              <a:ext uri="{FF2B5EF4-FFF2-40B4-BE49-F238E27FC236}">
                <a16:creationId xmlns:a16="http://schemas.microsoft.com/office/drawing/2014/main" id="{88349F9C-2412-0E43-AFFE-C530518CC7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4661" y="315686"/>
            <a:ext cx="10382679" cy="6629400"/>
          </a:xfrm>
          <a:prstGeom prst="rect">
            <a:avLst/>
          </a:prstGeom>
        </p:spPr>
      </p:pic>
      <p:sp>
        <p:nvSpPr>
          <p:cNvPr id="8" name="Title 1">
            <a:extLst>
              <a:ext uri="{FF2B5EF4-FFF2-40B4-BE49-F238E27FC236}">
                <a16:creationId xmlns:a16="http://schemas.microsoft.com/office/drawing/2014/main" id="{9884FBAB-C8AA-7A42-A1A5-D93C49A27162}"/>
              </a:ext>
            </a:extLst>
          </p:cNvPr>
          <p:cNvSpPr txBox="1">
            <a:spLocks/>
          </p:cNvSpPr>
          <p:nvPr/>
        </p:nvSpPr>
        <p:spPr>
          <a:xfrm>
            <a:off x="1524000" y="1585349"/>
            <a:ext cx="9144000" cy="28400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11700" b="1" dirty="0">
                <a:solidFill>
                  <a:schemeClr val="bg1"/>
                </a:solidFill>
              </a:rPr>
              <a:t>demo: </a:t>
            </a:r>
          </a:p>
          <a:p>
            <a:pPr algn="ctr"/>
            <a:r>
              <a:rPr lang="en-US" sz="9600" dirty="0">
                <a:solidFill>
                  <a:schemeClr val="bg1"/>
                </a:solidFill>
              </a:rPr>
              <a:t>fusion 360</a:t>
            </a:r>
            <a:endParaRPr lang="en-US" sz="11700" dirty="0">
              <a:solidFill>
                <a:schemeClr val="bg1"/>
              </a:solidFill>
            </a:endParaRPr>
          </a:p>
        </p:txBody>
      </p:sp>
    </p:spTree>
    <p:extLst>
      <p:ext uri="{BB962C8B-B14F-4D97-AF65-F5344CB8AC3E}">
        <p14:creationId xmlns:p14="http://schemas.microsoft.com/office/powerpoint/2010/main" val="1793806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906082"/>
          </a:xfrm>
          <a:prstGeom prst="rect">
            <a:avLst/>
          </a:prstGeom>
          <a:noFill/>
        </p:spPr>
        <p:txBody>
          <a:bodyPr wrap="square" rtlCol="0">
            <a:spAutoFit/>
          </a:bodyPr>
          <a:lstStyle/>
          <a:p>
            <a:pPr marL="635000" indent="-635000">
              <a:lnSpc>
                <a:spcPct val="150000"/>
              </a:lnSpc>
              <a:buFont typeface="Wingdings" pitchFamily="2" charset="2"/>
              <a:buChar char="ü"/>
            </a:pPr>
            <a:r>
              <a:rPr lang="en-US" sz="4000" b="1" dirty="0">
                <a:solidFill>
                  <a:srgbClr val="197AFF"/>
                </a:solidFill>
                <a:latin typeface="Rocket Sans" panose="020B0602020202020204" pitchFamily="34" charset="0"/>
                <a:ea typeface="Rocket Sans" panose="020B0602020202020204" pitchFamily="34" charset="0"/>
              </a:rPr>
              <a:t>measure twice</a:t>
            </a:r>
            <a:r>
              <a:rPr lang="en-US" sz="4000" dirty="0">
                <a:solidFill>
                  <a:schemeClr val="bg1"/>
                </a:solidFill>
                <a:latin typeface="Rocket Sans" panose="020B0602020202020204" pitchFamily="34" charset="0"/>
                <a:ea typeface="Rocket Sans" panose="020B0602020202020204" pitchFamily="34" charset="0"/>
              </a:rPr>
              <a:t>, model once</a:t>
            </a:r>
          </a:p>
        </p:txBody>
      </p:sp>
      <p:pic>
        <p:nvPicPr>
          <p:cNvPr id="8" name="Graphic 7" descr="Lightbulb">
            <a:extLst>
              <a:ext uri="{FF2B5EF4-FFF2-40B4-BE49-F238E27FC236}">
                <a16:creationId xmlns:a16="http://schemas.microsoft.com/office/drawing/2014/main" id="{5CA51E44-39EF-8747-A78A-3C6463375B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3686277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2246769"/>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plan a </a:t>
            </a:r>
            <a:r>
              <a:rPr lang="en-US" sz="4000" b="1" dirty="0">
                <a:solidFill>
                  <a:srgbClr val="197AFF"/>
                </a:solidFill>
                <a:latin typeface="Rocket Sans" panose="020B0602020202020204" pitchFamily="34" charset="0"/>
                <a:ea typeface="Rocket Sans" panose="020B0602020202020204" pitchFamily="34" charset="0"/>
              </a:rPr>
              <a:t>couple iterations </a:t>
            </a:r>
            <a:r>
              <a:rPr lang="en-US" sz="4000" dirty="0">
                <a:solidFill>
                  <a:schemeClr val="bg1"/>
                </a:solidFill>
                <a:latin typeface="Rocket Sans" panose="020B0602020202020204" pitchFamily="34" charset="0"/>
                <a:ea typeface="Rocket Sans" panose="020B0602020202020204" pitchFamily="34" charset="0"/>
              </a:rPr>
              <a:t>of design &amp; printing</a:t>
            </a:r>
          </a:p>
        </p:txBody>
      </p:sp>
      <p:pic>
        <p:nvPicPr>
          <p:cNvPr id="8" name="Graphic 7" descr="Lightbulb">
            <a:extLst>
              <a:ext uri="{FF2B5EF4-FFF2-40B4-BE49-F238E27FC236}">
                <a16:creationId xmlns:a16="http://schemas.microsoft.com/office/drawing/2014/main" id="{6BC1D6EB-B7C4-2A4B-8E74-263D6D9A9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586094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3477875"/>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plan a couple iterations of design &amp; printing</a:t>
            </a:r>
          </a:p>
          <a:p>
            <a:pPr marL="635000" indent="-635000">
              <a:buFont typeface="Wingdings" pitchFamily="2" charset="2"/>
              <a:buChar char="ü"/>
            </a:pPr>
            <a:r>
              <a:rPr lang="en-US" sz="4000" b="1" dirty="0">
                <a:solidFill>
                  <a:srgbClr val="197AFF"/>
                </a:solidFill>
                <a:latin typeface="Rocket Sans" panose="020B0602020202020204" pitchFamily="34" charset="0"/>
                <a:ea typeface="Rocket Sans" panose="020B0602020202020204" pitchFamily="34" charset="0"/>
              </a:rPr>
              <a:t>0.25-0.5 mm tolerances </a:t>
            </a:r>
            <a:r>
              <a:rPr lang="en-US" sz="4000" dirty="0">
                <a:solidFill>
                  <a:schemeClr val="bg1"/>
                </a:solidFill>
                <a:latin typeface="Rocket Sans" panose="020B0602020202020204" pitchFamily="34" charset="0"/>
                <a:ea typeface="Rocket Sans" panose="020B0602020202020204" pitchFamily="34" charset="0"/>
              </a:rPr>
              <a:t>for press-fit interfaces</a:t>
            </a:r>
          </a:p>
        </p:txBody>
      </p:sp>
      <p:pic>
        <p:nvPicPr>
          <p:cNvPr id="8" name="Graphic 7" descr="Lightbulb">
            <a:extLst>
              <a:ext uri="{FF2B5EF4-FFF2-40B4-BE49-F238E27FC236}">
                <a16:creationId xmlns:a16="http://schemas.microsoft.com/office/drawing/2014/main" id="{DCC8B54F-2B16-9F45-BD81-74925B3C40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816295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4291624"/>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plan a couple iterations of design &amp; printing</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0.25-0.5 mm tolerances for press-fit interfaces</a:t>
            </a:r>
          </a:p>
          <a:p>
            <a:pPr marL="635000" indent="-635000">
              <a:lnSpc>
                <a:spcPct val="150000"/>
              </a:lnSpc>
              <a:buFont typeface="Wingdings" pitchFamily="2" charset="2"/>
              <a:buChar char="ü"/>
            </a:pPr>
            <a:r>
              <a:rPr lang="en-US" sz="4000" b="1" dirty="0">
                <a:solidFill>
                  <a:srgbClr val="197AFF"/>
                </a:solidFill>
                <a:latin typeface="Rocket Sans" panose="020B0602020202020204" pitchFamily="34" charset="0"/>
                <a:ea typeface="Rocket Sans" panose="020B0602020202020204" pitchFamily="34" charset="0"/>
              </a:rPr>
              <a:t>fusion 360 </a:t>
            </a:r>
            <a:r>
              <a:rPr lang="en-US" sz="4000" dirty="0">
                <a:solidFill>
                  <a:schemeClr val="bg1"/>
                </a:solidFill>
                <a:latin typeface="Rocket Sans" panose="020B0602020202020204" pitchFamily="34" charset="0"/>
                <a:ea typeface="Rocket Sans" panose="020B0602020202020204" pitchFamily="34" charset="0"/>
              </a:rPr>
              <a:t>is a powerful tool</a:t>
            </a:r>
          </a:p>
        </p:txBody>
      </p:sp>
      <p:pic>
        <p:nvPicPr>
          <p:cNvPr id="8" name="Graphic 7" descr="Lightbulb">
            <a:extLst>
              <a:ext uri="{FF2B5EF4-FFF2-40B4-BE49-F238E27FC236}">
                <a16:creationId xmlns:a16="http://schemas.microsoft.com/office/drawing/2014/main" id="{5A95F7F7-040C-C741-A0AF-B8DABE9933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999369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5632311"/>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plan a couple iterations of design &amp; printing</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0.25-0.5 mm tolerances for press-fit interfaces</a:t>
            </a:r>
          </a:p>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fusion 360 is a powerful tool</a:t>
            </a:r>
          </a:p>
          <a:p>
            <a:pPr marL="635000" indent="-635000">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make sure </a:t>
            </a:r>
            <a:r>
              <a:rPr lang="en-US" sz="4000" b="1" dirty="0">
                <a:solidFill>
                  <a:srgbClr val="197AFF"/>
                </a:solidFill>
                <a:latin typeface="Rocket Sans" panose="020B0602020202020204" pitchFamily="34" charset="0"/>
                <a:ea typeface="Rocket Sans" panose="020B0602020202020204" pitchFamily="34" charset="0"/>
              </a:rPr>
              <a:t>printing material works</a:t>
            </a:r>
            <a:r>
              <a:rPr lang="en-US" sz="4000" dirty="0">
                <a:solidFill>
                  <a:schemeClr val="bg1"/>
                </a:solidFill>
                <a:latin typeface="Rocket Sans" panose="020B0602020202020204" pitchFamily="34" charset="0"/>
                <a:ea typeface="Rocket Sans" panose="020B0602020202020204" pitchFamily="34" charset="0"/>
              </a:rPr>
              <a:t> for your </a:t>
            </a:r>
            <a:r>
              <a:rPr lang="en-US" sz="4000" b="1" dirty="0">
                <a:solidFill>
                  <a:srgbClr val="197AFF"/>
                </a:solidFill>
                <a:latin typeface="Rocket Sans" panose="020B0602020202020204" pitchFamily="34" charset="0"/>
                <a:ea typeface="Rocket Sans" panose="020B0602020202020204" pitchFamily="34" charset="0"/>
              </a:rPr>
              <a:t>environment</a:t>
            </a:r>
          </a:p>
        </p:txBody>
      </p:sp>
      <p:pic>
        <p:nvPicPr>
          <p:cNvPr id="8" name="Graphic 7" descr="Lightbulb">
            <a:extLst>
              <a:ext uri="{FF2B5EF4-FFF2-40B4-BE49-F238E27FC236}">
                <a16:creationId xmlns:a16="http://schemas.microsoft.com/office/drawing/2014/main" id="{5A525AAB-B723-F143-B32D-0D41811609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4922720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AA8030-FA58-3540-B00E-A511BE790F5B}"/>
              </a:ext>
            </a:extLst>
          </p:cNvPr>
          <p:cNvSpPr txBox="1"/>
          <p:nvPr/>
        </p:nvSpPr>
        <p:spPr>
          <a:xfrm>
            <a:off x="3404681" y="139868"/>
            <a:ext cx="10434760" cy="1015663"/>
          </a:xfrm>
          <a:prstGeom prst="rect">
            <a:avLst/>
          </a:prstGeom>
          <a:noFill/>
        </p:spPr>
        <p:txBody>
          <a:bodyPr wrap="square" rtlCol="0">
            <a:spAutoFit/>
          </a:bodyPr>
          <a:lstStyle/>
          <a:p>
            <a:pPr algn="ctr"/>
            <a:r>
              <a:rPr lang="en-US" sz="6000" dirty="0">
                <a:solidFill>
                  <a:srgbClr val="F3F5F4"/>
                </a:solidFill>
                <a:latin typeface="Rocket Sans" panose="020B0602020202020204" pitchFamily="34" charset="0"/>
                <a:ea typeface="Rocket Sans" panose="020B0602020202020204" pitchFamily="34" charset="0"/>
              </a:rPr>
              <a:t>let’s talk about IoT</a:t>
            </a:r>
          </a:p>
        </p:txBody>
      </p:sp>
      <p:pic>
        <p:nvPicPr>
          <p:cNvPr id="4" name="Picture 3">
            <a:extLst>
              <a:ext uri="{FF2B5EF4-FFF2-40B4-BE49-F238E27FC236}">
                <a16:creationId xmlns:a16="http://schemas.microsoft.com/office/drawing/2014/main" id="{EEDE2F4B-C44F-F94C-BA97-A5FD342007CC}"/>
              </a:ext>
            </a:extLst>
          </p:cNvPr>
          <p:cNvPicPr>
            <a:picLocks noChangeAspect="1"/>
          </p:cNvPicPr>
          <p:nvPr/>
        </p:nvPicPr>
        <p:blipFill>
          <a:blip r:embed="rId2"/>
          <a:srcRect/>
          <a:stretch/>
        </p:blipFill>
        <p:spPr>
          <a:xfrm>
            <a:off x="1024416" y="1676400"/>
            <a:ext cx="10143169" cy="5670198"/>
          </a:xfrm>
          <a:prstGeom prst="rect">
            <a:avLst/>
          </a:prstGeom>
        </p:spPr>
      </p:pic>
    </p:spTree>
    <p:extLst>
      <p:ext uri="{BB962C8B-B14F-4D97-AF65-F5344CB8AC3E}">
        <p14:creationId xmlns:p14="http://schemas.microsoft.com/office/powerpoint/2010/main" val="3119446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logo&#10;&#10;Description automatically generated">
            <a:extLst>
              <a:ext uri="{FF2B5EF4-FFF2-40B4-BE49-F238E27FC236}">
                <a16:creationId xmlns:a16="http://schemas.microsoft.com/office/drawing/2014/main" id="{EE8085A3-2C4F-1347-859C-2DAA89A559D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0"/>
            <a:ext cx="12383589" cy="7002872"/>
          </a:xfrm>
          <a:prstGeom prst="rect">
            <a:avLst/>
          </a:prstGeom>
        </p:spPr>
      </p:pic>
      <p:sp>
        <p:nvSpPr>
          <p:cNvPr id="2" name="TextBox 1">
            <a:extLst>
              <a:ext uri="{FF2B5EF4-FFF2-40B4-BE49-F238E27FC236}">
                <a16:creationId xmlns:a16="http://schemas.microsoft.com/office/drawing/2014/main" id="{7FAA8030-FA58-3540-B00E-A511BE790F5B}"/>
              </a:ext>
            </a:extLst>
          </p:cNvPr>
          <p:cNvSpPr txBox="1"/>
          <p:nvPr/>
        </p:nvSpPr>
        <p:spPr>
          <a:xfrm>
            <a:off x="6917120" y="4572000"/>
            <a:ext cx="4931980" cy="1938992"/>
          </a:xfrm>
          <a:prstGeom prst="rect">
            <a:avLst/>
          </a:prstGeom>
          <a:noFill/>
        </p:spPr>
        <p:txBody>
          <a:bodyPr wrap="square" rtlCol="0">
            <a:spAutoFit/>
          </a:bodyPr>
          <a:lstStyle/>
          <a:p>
            <a:r>
              <a:rPr lang="en-US" sz="6000" b="1" dirty="0">
                <a:solidFill>
                  <a:schemeClr val="bg1"/>
                </a:solidFill>
                <a:latin typeface="Rocket Sans" panose="020B0602020202020204" pitchFamily="34" charset="0"/>
                <a:ea typeface="Rocket Sans" panose="020B0602020202020204" pitchFamily="34" charset="0"/>
              </a:rPr>
              <a:t>putting it </a:t>
            </a:r>
          </a:p>
          <a:p>
            <a:r>
              <a:rPr lang="en-US" sz="6000" b="1" dirty="0">
                <a:solidFill>
                  <a:schemeClr val="bg1"/>
                </a:solidFill>
                <a:latin typeface="Rocket Sans" panose="020B0602020202020204" pitchFamily="34" charset="0"/>
                <a:ea typeface="Rocket Sans" panose="020B0602020202020204" pitchFamily="34" charset="0"/>
              </a:rPr>
              <a:t>all together</a:t>
            </a:r>
          </a:p>
        </p:txBody>
      </p:sp>
    </p:spTree>
    <p:extLst>
      <p:ext uri="{BB962C8B-B14F-4D97-AF65-F5344CB8AC3E}">
        <p14:creationId xmlns:p14="http://schemas.microsoft.com/office/powerpoint/2010/main" val="3709923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V1arDQs0_F1C4r8KsdMcd9BYRKcng_K5uNFoMF6MD1KLDXk8k9tW4D1dot4nRgfX6GhpCw3NLpLE_WfMGB_0DB0TZgho9XPX07DgkNlJc6_W6XWPxvg1af4w5s4tZw98PjmpxU8wvD15Y0aqIPXMqMW7KbGfMTH1IgGj2HdKJSTXBNvOyS7U1av3ZAiaEm2ck8X6zZSA_ZRv4voT80fwa6Ti9dlEN37IEMVQ0XF6uISpAON5fVo0F6RTcTlOiuAggwtdpGF5PJU6084sCtzvuEEtFQIASSWfAYkvtymUc4xnwreIZ2fg2khoa-tZwkb9zMz6TE-SwodbRYQr35kve3qv_0_BnNQ1TxjNSzXIDlTNivuRlGuWfCQyIbIeHm-QWoqM1jFIWXu4531Baj1xMndJ58TQYH3NrY1PYiMHeomaHdKx2G3L1HoEojuNg6JgaQWCu-tvdqkAqtFeHxFBGN-6MjZZFfbpJWu6ITYZGaZqipT4tUL_GGgp3fDQMpJKmPBdd-N1S-RaqArj62ssX5gdwx_NsFIB8PG10q4DzZTnbbVbGWr7ETUxY9rjRmULap949xmxxVRjawRByLID_amNji8Vz0dFXsy3lAO4bXRt8cK96UwH4OYdPxGgbzU2kJef0_hPQ04RWHERbWBTq4eDc-tzbOVE=w703-h937-no">
            <a:extLst>
              <a:ext uri="{FF2B5EF4-FFF2-40B4-BE49-F238E27FC236}">
                <a16:creationId xmlns:a16="http://schemas.microsoft.com/office/drawing/2014/main" id="{69209B7B-E824-40C4-9DB5-0052BE55D5F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1" t="5366" b="13271"/>
          <a:stretch/>
        </p:blipFill>
        <p:spPr bwMode="auto">
          <a:xfrm>
            <a:off x="-129220" y="0"/>
            <a:ext cx="616296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KC2lZItkfVvMxbz_mZWoMDoH_stStJJNtnPQqpfEYzH-RV_8Yz3wK2-IJYOZUjrEWBtWhgW1tjHw7lhEELL70PA9_vAfwd62rZxcyJZRCndTFl9gF238rKAU1hbx-PFbRM9UYukBqsCCMuJ1R1htIvtMey46Z0m2xGeYd-y4h58qj0NO-XaNdMM-bh-LlEysJr-rQR_icuwAu-lTMqQcg9zYBMTxjIp0MWHyrmL3LAN2oiP6Y0JNN7cY27fjQh7tSY2g8oEkaZz1x4_1fzw421HtphPs3fTMy6V7VZswcbML7H1kMP2PvEcIlTxdlYj0gOEcHQZkbdPc9PVCsQ1l8Yjvf7dEfJcoVeumzFoB403Zp3CrAqhfdWqXy4Wrk6PPZC0qlDqQcQmdOIMaUg5Y9W8oIU_AoqjT2m0g1ED87YZmQKO4GJd8c46sn89mKmLF8vm_fYtOG4QecO0g62wR5VBgEtFVdQAV2xpLmaSPxNW_KT5nNCw1v3eM1BTZDrxOwBythCSAvPjzhwousS4494-nS8BlnDFvsTkamChGINpWxiIaP0Arw98ssYFqqVNMdB11cI5Ft5FOBKZGBSJ6DgKMTtJLjb7dcnEA4k7bGEEfojSq8pgoMuBAfmzWqxoC8uvWp65Kv_6Gy73aWUmz6dp-KACNy6g=w703-h937-no">
            <a:extLst>
              <a:ext uri="{FF2B5EF4-FFF2-40B4-BE49-F238E27FC236}">
                <a16:creationId xmlns:a16="http://schemas.microsoft.com/office/drawing/2014/main" id="{7D2F3876-1AD8-436E-A4A3-A15AB380499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t="12168" b="6468"/>
          <a:stretch/>
        </p:blipFill>
        <p:spPr bwMode="auto">
          <a:xfrm>
            <a:off x="6033748" y="0"/>
            <a:ext cx="6306569"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C6CC41F-AA95-8C4D-B076-404ABDE007AE}"/>
              </a:ext>
            </a:extLst>
          </p:cNvPr>
          <p:cNvCxnSpPr>
            <a:cxnSpLocks/>
          </p:cNvCxnSpPr>
          <p:nvPr/>
        </p:nvCxnSpPr>
        <p:spPr>
          <a:xfrm>
            <a:off x="6033748" y="-121024"/>
            <a:ext cx="0" cy="7086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163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zIv_a8AhbuZyk9GBCwiF_2TlCYVUaAJZtcAdC991b0nkCg5mPDmo9pI1M6b3nzucfbMXNaujqXM09J16hTiVYvHdYgCjXwCt4iJbRnKhyWopaJNmc64fPeIIOw7pR0HszBnhhpnKXIAkJ_F078UZoxkdXQ8c5OeI1iC0GIqpAWh3PUHig7gWi4PGFtS5mnD8y_-nd5U9YI3K58xX8EI3Pei55hqMHkVPbI9uq8dJbPje4e0avCLemVJFbPV4zThQH5ZdMNz1bWkDfCF-b0rc2bCzSnwCwTBEu61c4vstkw8aWhBnIezSBHP1FCyS_ZqkCgL5jUrwZE2rCwqw3bToDQ0iHUU5J5zCYenA9HU-2tP963YszajcfCmG-agWb4MC8UQbfkTzkToEmKCmDOQ2KWI5JCs23MtMUt3idZ9Xe9F1khbo1Q4FvqgU5g-_zusVT68j1F5zTisUM1M6LzENOkGiH7C6kLvEbtHZqW55kVW6mG0G7klVjwAnzV4gzhohaDKce0rg70umfu5k1zjRaV_O2w0zoRy3-ime4WgQErN4oMqAc790At3SgbWuxw7LvuUKa-BR2_3kCe0fB3RA3fFhUU1kV3JlHsytpM7V4Nfcpu_w7phqqQiaJa7FG1q0HBdfCxTJISL17GDwrIA9HnDhO0Ii_GYc=w1131-h754-no">
            <a:extLst>
              <a:ext uri="{FF2B5EF4-FFF2-40B4-BE49-F238E27FC236}">
                <a16:creationId xmlns:a16="http://schemas.microsoft.com/office/drawing/2014/main" id="{2BDA66EA-12B5-421A-A74B-49DF49F42D5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015997"/>
            <a:ext cx="12213771" cy="814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06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lh3.googleusercontent.com/m1Kic6JmdVnmFbXxHSo8zFAOMPEhSAKOvPELkI5i_Iedh3LTqAry1tGxnysR6mCI5rzPxOTp2adrxqqO3wqpFeRZL_Le_9jf5EYHPKP1vTjbGB8Sze-_oepyG-nIG0mTeW8QO-TZxR6APUerZfPziaJjjS_-EWKyWZmromgND0DJB9yiKektRc6kNrPH01tFA6yfUxha0MgbcwkVwNm1ys1yjzrM2DQ_oMCFvW6QkjJDZL87wL4WnYewG5CTSiNJkga_Lh3lpMcq_ZIBflNcTnxklkpXF64_ra3bwNPXOa3kYoA-dq1XO7OQ1dKUtZ1n4sxrgQ7xnsWN3Buua7CI4LMKTy6DhoRY7mHMvETnMlaCFKGXFoFBKlbw87MpCZBKrvMJ16RTpMeB_IFuesqMn9fVhA0qqtL5rCCuzcujeLqA3wUNJwJ4wqzKyj5fZhDC1otO6x2OfRkR9tr24ZeZYd4W6_xv1tlfuHtYzMdtLo-Do3JS_cuPl1C1Y2ZOYDha4-P682BQmybbz3BjTEPi4Qaz-K_gw-nOTW2lef31VxxmP6lIldaMywlKh6AVjpn_kfyLpoyqcrkNmlkGhw6RdR_ZP2VZ_4rabyzOTYr9VxeMyMHscjdvBID9bPaIZay6wfmalH5xuHTHAfS8T1rYpG9ba0rXY_rr=w1250-h937-no">
            <a:extLst>
              <a:ext uri="{FF2B5EF4-FFF2-40B4-BE49-F238E27FC236}">
                <a16:creationId xmlns:a16="http://schemas.microsoft.com/office/drawing/2014/main" id="{683C71CF-F2CE-6A47-AF29-F1A68B98C2F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20792" t="310" r="13679" b="4907"/>
          <a:stretch/>
        </p:blipFill>
        <p:spPr bwMode="auto">
          <a:xfrm>
            <a:off x="6041991" y="-80284"/>
            <a:ext cx="6319572" cy="6965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3.googleusercontent.com/9UiIFYEqSWcYx5kiJGrnaXphIz-NrdjdYIhBWfjQcCuDVHIzpGRnz93kcMoelMQxRE-JU0D0LkfhQiD3dFnOkQOnqMGz4g1fpK_yXarj78Nlhm0iSQ4pWgKhbEwbg17N1Z7fpBswpQjzgyOpRWfEdNcHAVP7mnIUXUxze4QkV7ugvWaXDjiG25_hDcrP8e32HlJ_QHfferf2L8v-YeDdELRgBzvRz0guJGZUU6-Jz5YRQIzwL5SmBI8kADW-Sp0oW_Jmu1p8IITOd6VPkh8f4XWNXECePzg8cC5Qnwk-zXP3BLNHqwKyO8p1p9IQ3St6tH_-p-rOmOMTuowOgA7YcIiHnEVyfg0RPinETF8n9OjMrSjyEwtgH6gYSyn6TNv8usd7VOIWt6-5qJNPsobK8GVZoEJjBLZymaJMbH8V-IO-5Ihi0F2IzptWHxnS0-4ddKtav2UhlHbN5VqnfnDmyCVhGpa-Wnyz-QLV-HDtljCwX_s6cAiK7F7ApYddtP1J6vURb4gGoXp7TrdOdha9d_uznSIXF6loYPC35IPSAYFnCP8o-qBwF9iFmamn1bOxRGkTLImo1_vHzimWuz3Y_PC68CZIAgbDgzHJZBw0kW4_0ecemQ6KEn3O9a__PhEkBnEVfvvMQoLcwA6nASYIGgKwwNoks4mf=w1250-h937-no">
            <a:extLst>
              <a:ext uri="{FF2B5EF4-FFF2-40B4-BE49-F238E27FC236}">
                <a16:creationId xmlns:a16="http://schemas.microsoft.com/office/drawing/2014/main" id="{A9A09C83-F50A-9D4E-B485-301BE6E43EE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8347" t="12680" r="11285"/>
          <a:stretch/>
        </p:blipFill>
        <p:spPr bwMode="auto">
          <a:xfrm>
            <a:off x="-129221" y="-13646"/>
            <a:ext cx="6141723" cy="688529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C6CC41F-AA95-8C4D-B076-404ABDE007AE}"/>
              </a:ext>
            </a:extLst>
          </p:cNvPr>
          <p:cNvCxnSpPr>
            <a:cxnSpLocks/>
          </p:cNvCxnSpPr>
          <p:nvPr/>
        </p:nvCxnSpPr>
        <p:spPr>
          <a:xfrm>
            <a:off x="6033748" y="-80284"/>
            <a:ext cx="0" cy="70458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2236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lh3.googleusercontent.com/h1jjZH-9CGYSdSTKmLPHpQRoMxMDjHRY-tzYO0_3Jxs5nCHQLfWCxc6WIcNqnJgqhPrUuvukd9LAJnyhqWTKgXnEul33kjOJG4jslyYL5K7KBti_HNyzXtf2vuOxrVDwdLmC29IsVhZJSVVSEsxLBoadgbYgP_wdUtFvRCNy0SHzTdDMeqr2gdNSHYmwaBSiVcXXV4Htitb6rayS3UBQCCdlEfFB_uaHCWrk0dmO9Lxf7rGZfufZ2wLHb-v8Y-iUqaUNenkkfodLwNwTmvqSOkVe7kXpZi_FE_NJfR9C0vaCqN-HXJaEjjLKFXTNXlDi7LAMIiN1kZVLpDVW1fVtWc6Y0uLqW-y0E_XpIAYy2rWPILLk2bz1FAKMvdaYmv6TJzE_Gej5n81E7XBn_x_3J7OJZGbMa-p2E4-FDBqgfHHOtfGKwWeb0cunB2etxO3xD5ndYzc9UlUsZLMK_ufOjoRtCB0vgauKcISRfmMWlZ1-mJT6Ky6iO3fjGA4GxP2q_h-63cyHG92rg3srDy6CTBbrkHGKY1rI86QsPrNFhIf2B8c8NBPrsxkRsCWDM0h53vln2cZCWtcXFO_Bw19mIr3T87P9HASXB-lJ5otQC8QTdLb_AHMOmuunhnBoIFoaqeJsuk1JQ47TMJeuYx3ExGpYdMAbcpTM=w703-h937-no">
            <a:extLst>
              <a:ext uri="{FF2B5EF4-FFF2-40B4-BE49-F238E27FC236}">
                <a16:creationId xmlns:a16="http://schemas.microsoft.com/office/drawing/2014/main" id="{8B26182A-48C3-C84D-ACDD-B35B4FB1C543}"/>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3989" r="-1" b="14648"/>
          <a:stretch/>
        </p:blipFill>
        <p:spPr bwMode="auto">
          <a:xfrm>
            <a:off x="6076242" y="-80284"/>
            <a:ext cx="6191372" cy="7045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lh3.googleusercontent.com/ZStIs-TMkodIw3fUFFeQzIJE_w1eZLit1JhzKc9wLsHQ8mfPlkhb-Rtydt1Z_7-ShdrU5GaP1XjCtn2jBRgD45051exaTqWXwhEtonwbxkqcv3h3ykLO4u3daiXxXRS9PGCKQIvz2qC9hcXGsWYf_-rp4v9vGjvVSuZ_cL57cDlk4Tw5XZYjmaPyMtlcSFnmRgmwbyaxj76CTqibGOiCXKSHVsv-SzhC3oJ_exKDfKF3yiSlDetJKikOq_lYyRp197nFvnVtAKPKtd1ue3onNYX4W1KvgWM74RU4VSXkD-7xfxr-hmKP2V1viNUP4kRAXeM5m98ef1K2chNbOc9_uCTF9u5-do29BpHfHTK8dN0euC8u8YJQLrIwmRYFRlQBSkSKLJLwJxUautW3KBsZeiyz84XR5cNlpNbFA7aOCSVPPx_BuXBARS-hbbziyXFT3wshkMiFlYGROy6kefTgI3kOLBeTJ2NUKtclNLLcOcUY8wAWTZFm5X1T_Gwp6QxV3SSUhmxRq5eVE9Lm_xBTRhrylN2-AthlxceV5uLWacdyUEic0EPj052spIFB14zRYiHKw3Os3COhL5w6i1otXmkkx49EQtN2AO9Xs5lyQsvethzxG864XGnp2kjdR9Y5h5_gBGmmg55wpPjk4QeWcnG9tXyVup8v=w703-h937-no">
            <a:extLst>
              <a:ext uri="{FF2B5EF4-FFF2-40B4-BE49-F238E27FC236}">
                <a16:creationId xmlns:a16="http://schemas.microsoft.com/office/drawing/2014/main" id="{A3D92E0C-681B-F843-8139-D421F42FE63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t="7282" r="-1" b="11355"/>
          <a:stretch/>
        </p:blipFill>
        <p:spPr bwMode="auto">
          <a:xfrm>
            <a:off x="-171712" y="-80284"/>
            <a:ext cx="6162968" cy="70135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C6CC41F-AA95-8C4D-B076-404ABDE007AE}"/>
              </a:ext>
            </a:extLst>
          </p:cNvPr>
          <p:cNvCxnSpPr>
            <a:cxnSpLocks/>
          </p:cNvCxnSpPr>
          <p:nvPr/>
        </p:nvCxnSpPr>
        <p:spPr>
          <a:xfrm>
            <a:off x="6033748" y="-80284"/>
            <a:ext cx="0" cy="70458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381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idx="4294967295"/>
          </p:nvPr>
        </p:nvSpPr>
        <p:spPr>
          <a:xfrm>
            <a:off x="0" y="4572000"/>
            <a:ext cx="12192000" cy="1114425"/>
          </a:xfrm>
        </p:spPr>
        <p:txBody>
          <a:bodyPr vert="horz" lIns="91440" tIns="45720" rIns="91440" bIns="45720" rtlCol="0" anchor="b">
            <a:normAutofit/>
          </a:bodyPr>
          <a:lstStyle/>
          <a:p>
            <a:pPr algn="ctr"/>
            <a:r>
              <a:rPr lang="en-US" sz="6000" kern="1200" dirty="0">
                <a:solidFill>
                  <a:srgbClr val="F3F5F4"/>
                </a:solidFill>
              </a:rPr>
              <a:t>up to the lake!</a:t>
            </a:r>
          </a:p>
        </p:txBody>
      </p:sp>
      <p:pic>
        <p:nvPicPr>
          <p:cNvPr id="4102" name="Picture 6" descr="https://lh3.googleusercontent.com/yOoftRWGNPw2wmIkIkYqs6n1P4w6PMKCOIB2SYglULrHxU7kLZsa1hFls0SohFJFf0H-q65Zy5mPGHzHfCuigKo9qeFBT7RFaXHz_Q-ajxNKaAy7fRv3B7jCJTAlC0nuIiB_zHASXWsXW-laGfuKCPEqsv-WiCY1plRkHgs8mcEVA0Jf11EBqu797RHc5z9068Fi61htggbc0gXn1-iF6T3RVZ_jXA4ub-hrTMaGpReiriGG2dsFuT1QvaY6vXji5NcL3YPVhganao-jKCaBGsq85s0Clk3M9QeNTdo6lNTglHxJ8l4MLE-Whnuv47JLYwhnOPH94fbjVJ8F2krXnJy1wHCZL78xrHyaiHUWn16azHTDvWmk4LRqFC0RRSqf7t5uRetYMD5LmbMt6DRolTbEK-SgNB9JFpSHmR71hJw5WXWLCln--7cbdAui-njUQq31aPauHUcoVfjtbQy5505fBiBEMw9EpbPxUUnXqQ0fuRToNJFWAh2FYCEV83B1cOdJrKClx8Q4dUKgm6FSeYySE4dT5-yH2mViReTCrRmT6SsKY_qJKy9mEIDgWmUA9aT8Li2iwlg3zuw8m4SkvIYFcPJOdlsc9Q_3P3shESOr_iASSEPyllY5yNMJJGc6xRZYq4nhebYha-2NPiGqkkJLVwmIffL_=w703-h937-no">
            <a:extLst>
              <a:ext uri="{FF2B5EF4-FFF2-40B4-BE49-F238E27FC236}">
                <a16:creationId xmlns:a16="http://schemas.microsoft.com/office/drawing/2014/main" id="{2CA7E4F9-8649-40E7-AD4F-908EF4EFB7C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12099" r="-2" b="10207"/>
          <a:stretch/>
        </p:blipFill>
        <p:spPr bwMode="auto">
          <a:xfrm>
            <a:off x="0" y="-12662"/>
            <a:ext cx="4116388" cy="45846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3.googleusercontent.com/5DS-JPmCnpRN5tShHSwYGy45pV2BV04PcfAHI3y7_Y0a9wN5BVJbgGV8phUXMbOHDxoXfwuIZEUvz4OOqn2b3aG5RW1-x83vHOYCHA85k95GfJOyaDc09B00ovTtPv6z6zMkXahaH9okBqUT-hCb_dZH-wBv1zVNz7-xT-kjAsPnpMOH3vaZc4UtAdxbs-MO-00PvU9JgHpBLuMBuryCPC07JNjeDccagGMZJn-m81gGCUJ3ILCf9RYwicTkUD6KoM-91L4nZJPcFHQpTi7HHem0jJH4Hf4eMbQUzciqcNIUwuuDRkk8Awfo4Opj53yx4m-wjy29BZDBkx28oASJ-Jr8Rh8KEtiJTr5m7QMaf-0ZzC-rNwbA4e8KfX9P00M0SnsqewxKeN6qWIuEWruYLaUi53sGW2aHdrL0fdpphUDWbM_EgWG5ATseTNdaBLxYRNdzm_wAdnQVjzoov3KkebfswhQWKGrFQdpne__7U1z1l5DKdAlzI83YsKyfsCEQwjX3ua-0pR-dItFxGagTlXWu2tP9PbVi9ThR7wpyVALD0-lrVTHhYjIuGrbCvdbyH_qN0B1yWhDXRT2dCveydEkbI7Cpnfb4yOiNr_l4kjXq38xbjooo_KYxNMcbJANwTOQMA7mKvjMCeFl31mMqkicK47GXkLok=w703-h937-no">
            <a:extLst>
              <a:ext uri="{FF2B5EF4-FFF2-40B4-BE49-F238E27FC236}">
                <a16:creationId xmlns:a16="http://schemas.microsoft.com/office/drawing/2014/main" id="{D8D52541-9413-49FE-961A-E12B66D5DDC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6498" r="-2" b="5808"/>
          <a:stretch/>
        </p:blipFill>
        <p:spPr bwMode="auto">
          <a:xfrm>
            <a:off x="4198385" y="-12662"/>
            <a:ext cx="3794760" cy="458466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lh3.googleusercontent.com/ETADS5QNb_Tz7RPXjXocMmSBh3naSsWUqw3oCR_r4fZBbZtIhYaLpGo76I--2ZiMrWa4ao2szjqoeK9MvnuN0nPI91qhHbuP-BForuKqIN6lUuRqjBF4aKGD4XAX3PmZFzfCj0N0VKSLAMz9P2lwM3rVmFCY3QsQH5U1NIrBHTufGCItuy4kp5p2i1vhxp32fN-D65tqiPCwUAKTZ9Kj6cChWwmsf55wgTUQMEt9FrrdcuIyhxlkoQZG6th5NT3EsMuSXiGFvZsaW4tNGPduJDsawVcvHgoppb6QKA4eaaDImeYNWkTy0BdeLR0SDRtumz98FuUnAlcykRa4A-471tFm-vWLlvoSY9ECkNXeNaoAzkxZ83Pb_vEf6fQwQ_EJ-yBAF4Lm9NR3Wz46qodhrZUvWcEU_3D51whoDo7Ce1etwK9ICcRJOEzyAw-r57ad5q5otm_YaKtsWcvB8FSwh9UKz19_ta37RwcyPvUooJo5M4C-iApLce9pm_GIDHcAZRiuRIrBOAWgi56oCZwumTGtzai7TYle5-G-vGIGskek-ZxNDJvT4jh6HRSZ5UBR51CztJVvb8Vsq2SyH7oY-Sk_zS1e_wufmowuVfSKwYmldwBhs6PZmTE1VRyQSVxDTdJzBAWfzoU4G-3YAyugbtI47iHQBdbX=w1250-h937-no">
            <a:extLst>
              <a:ext uri="{FF2B5EF4-FFF2-40B4-BE49-F238E27FC236}">
                <a16:creationId xmlns:a16="http://schemas.microsoft.com/office/drawing/2014/main" id="{56D80DD4-06B4-47F3-8840-27A101625C6C}"/>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19863" r="7734" b="-2"/>
          <a:stretch/>
        </p:blipFill>
        <p:spPr bwMode="auto">
          <a:xfrm>
            <a:off x="8075142" y="-13150"/>
            <a:ext cx="4116858" cy="4584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880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E177B1C-35AB-4EB9-84DE-A60112AB3249}"/>
              </a:ext>
            </a:extLst>
          </p:cNvPr>
          <p:cNvPicPr>
            <a:picLocks noChangeAspect="1"/>
          </p:cNvPicPr>
          <p:nvPr/>
        </p:nvPicPr>
        <p:blipFill rotWithShape="1">
          <a:blip r:embed="rId2">
            <a:extLst>
              <a:ext uri="{28A0092B-C50C-407E-A947-70E740481C1C}">
                <a14:useLocalDpi xmlns:a14="http://schemas.microsoft.com/office/drawing/2010/main"/>
              </a:ext>
            </a:extLst>
          </a:blip>
          <a:srcRect t="26055" r="-1" b="-1"/>
          <a:stretch/>
        </p:blipFill>
        <p:spPr>
          <a:xfrm>
            <a:off x="20" y="10"/>
            <a:ext cx="4637226" cy="6857990"/>
          </a:xfrm>
          <a:prstGeom prst="rect">
            <a:avLst/>
          </a:prstGeom>
        </p:spPr>
      </p:pic>
      <p:sp>
        <p:nvSpPr>
          <p:cNvPr id="2" name="Title 1">
            <a:extLst>
              <a:ext uri="{FF2B5EF4-FFF2-40B4-BE49-F238E27FC236}">
                <a16:creationId xmlns:a16="http://schemas.microsoft.com/office/drawing/2014/main" id="{4406BDEB-76BC-4B35-821A-94B1180A45B9}"/>
              </a:ext>
            </a:extLst>
          </p:cNvPr>
          <p:cNvSpPr>
            <a:spLocks noGrp="1"/>
          </p:cNvSpPr>
          <p:nvPr>
            <p:ph type="title" idx="4294967295"/>
          </p:nvPr>
        </p:nvSpPr>
        <p:spPr>
          <a:xfrm>
            <a:off x="5916613" y="647700"/>
            <a:ext cx="6275387" cy="3351212"/>
          </a:xfrm>
        </p:spPr>
        <p:txBody>
          <a:bodyPr vert="horz" lIns="91440" tIns="45720" rIns="91440" bIns="45720" rtlCol="0" anchor="b">
            <a:normAutofit/>
          </a:bodyPr>
          <a:lstStyle/>
          <a:p>
            <a:r>
              <a:rPr lang="en-US" sz="6000" dirty="0">
                <a:solidFill>
                  <a:schemeClr val="bg1"/>
                </a:solidFill>
              </a:rPr>
              <a:t>it didn't work </a:t>
            </a:r>
          </a:p>
        </p:txBody>
      </p:sp>
    </p:spTree>
    <p:extLst>
      <p:ext uri="{BB962C8B-B14F-4D97-AF65-F5344CB8AC3E}">
        <p14:creationId xmlns:p14="http://schemas.microsoft.com/office/powerpoint/2010/main" val="1900724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1713997" y="621574"/>
            <a:ext cx="3537857" cy="1325563"/>
          </a:xfrm>
        </p:spPr>
        <p:txBody>
          <a:bodyPr vert="horz" lIns="91440" tIns="45720" rIns="91440" bIns="45720" rtlCol="0" anchor="b">
            <a:normAutofit/>
          </a:bodyPr>
          <a:lstStyle/>
          <a:p>
            <a:r>
              <a:rPr lang="en-US" sz="2800" kern="1200">
                <a:latin typeface="Rocket Sans"/>
              </a:rPr>
              <a:t>the </a:t>
            </a:r>
            <a:r>
              <a:rPr lang="en-US" sz="2800">
                <a:latin typeface="Rocket Sans"/>
              </a:rPr>
              <a:t>problem</a:t>
            </a:r>
            <a:r>
              <a:rPr lang="en-US" sz="2800" kern="1200">
                <a:latin typeface="Rocket Sans"/>
              </a:rPr>
              <a:t>:</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1675399" y="1134946"/>
            <a:ext cx="6439759" cy="328068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pPr algn="r">
              <a:lnSpc>
                <a:spcPct val="70000"/>
              </a:lnSpc>
            </a:pPr>
            <a:r>
              <a:rPr lang="en-US" sz="6800" b="1" dirty="0">
                <a:solidFill>
                  <a:srgbClr val="197AFF"/>
                </a:solidFill>
              </a:rPr>
              <a:t>distance &amp; trees</a:t>
            </a:r>
          </a:p>
          <a:p>
            <a:endParaRPr lang="en-US" sz="8000" b="1" dirty="0">
              <a:solidFill>
                <a:srgbClr val="197AFF"/>
              </a:solidFill>
            </a:endParaRPr>
          </a:p>
        </p:txBody>
      </p:sp>
      <p:pic>
        <p:nvPicPr>
          <p:cNvPr id="5" name="Content Placeholder 5">
            <a:extLst>
              <a:ext uri="{FF2B5EF4-FFF2-40B4-BE49-F238E27FC236}">
                <a16:creationId xmlns:a16="http://schemas.microsoft.com/office/drawing/2014/main" id="{67014CC1-4AE0-C04D-A754-DF6710E100B3}"/>
              </a:ext>
            </a:extLst>
          </p:cNvPr>
          <p:cNvPicPr>
            <a:picLocks noChangeAspect="1"/>
          </p:cNvPicPr>
          <p:nvPr/>
        </p:nvPicPr>
        <p:blipFill rotWithShape="1">
          <a:blip r:embed="rId3"/>
          <a:srcRect l="-1035" t="17371" r="-8554" b="7543"/>
          <a:stretch/>
        </p:blipFill>
        <p:spPr>
          <a:xfrm>
            <a:off x="0" y="10"/>
            <a:ext cx="13361010" cy="6865835"/>
          </a:xfrm>
          <a:prstGeom prst="rect">
            <a:avLst/>
          </a:prstGeom>
        </p:spPr>
      </p:pic>
    </p:spTree>
    <p:extLst>
      <p:ext uri="{BB962C8B-B14F-4D97-AF65-F5344CB8AC3E}">
        <p14:creationId xmlns:p14="http://schemas.microsoft.com/office/powerpoint/2010/main" val="2826843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91911-5F3E-4E92-B40C-5012F2044F00}"/>
              </a:ext>
            </a:extLst>
          </p:cNvPr>
          <p:cNvPicPr>
            <a:picLocks noChangeAspect="1"/>
          </p:cNvPicPr>
          <p:nvPr/>
        </p:nvPicPr>
        <p:blipFill rotWithShape="1">
          <a:blip r:embed="rId2"/>
          <a:srcRect t="24739" r="-2" b="18996"/>
          <a:stretch/>
        </p:blipFill>
        <p:spPr>
          <a:xfrm>
            <a:off x="-16"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 name="Diagonal Stripe 5">
            <a:extLst>
              <a:ext uri="{FF2B5EF4-FFF2-40B4-BE49-F238E27FC236}">
                <a16:creationId xmlns:a16="http://schemas.microsoft.com/office/drawing/2014/main" id="{C53515D6-2B76-8342-8970-3CE479D5EE31}"/>
              </a:ext>
            </a:extLst>
          </p:cNvPr>
          <p:cNvSpPr/>
          <p:nvPr/>
        </p:nvSpPr>
        <p:spPr>
          <a:xfrm rot="2046965">
            <a:off x="-2675546" y="271955"/>
            <a:ext cx="9484238" cy="8318500"/>
          </a:xfrm>
          <a:custGeom>
            <a:avLst/>
            <a:gdLst>
              <a:gd name="connsiteX0" fmla="*/ 0 w 12182699"/>
              <a:gd name="connsiteY0" fmla="*/ 4159250 h 8318500"/>
              <a:gd name="connsiteX1" fmla="*/ 6091350 w 12182699"/>
              <a:gd name="connsiteY1" fmla="*/ 0 h 8318500"/>
              <a:gd name="connsiteX2" fmla="*/ 12182699 w 12182699"/>
              <a:gd name="connsiteY2" fmla="*/ 0 h 8318500"/>
              <a:gd name="connsiteX3" fmla="*/ 0 w 12182699"/>
              <a:gd name="connsiteY3" fmla="*/ 8318500 h 8318500"/>
              <a:gd name="connsiteX4" fmla="*/ 0 w 12182699"/>
              <a:gd name="connsiteY4" fmla="*/ 4159250 h 8318500"/>
              <a:gd name="connsiteX0" fmla="*/ 0 w 9484238"/>
              <a:gd name="connsiteY0" fmla="*/ 4159250 h 8318500"/>
              <a:gd name="connsiteX1" fmla="*/ 6091350 w 9484238"/>
              <a:gd name="connsiteY1" fmla="*/ 0 h 8318500"/>
              <a:gd name="connsiteX2" fmla="*/ 9484238 w 9484238"/>
              <a:gd name="connsiteY2" fmla="*/ 1858780 h 8318500"/>
              <a:gd name="connsiteX3" fmla="*/ 0 w 9484238"/>
              <a:gd name="connsiteY3" fmla="*/ 8318500 h 8318500"/>
              <a:gd name="connsiteX4" fmla="*/ 0 w 9484238"/>
              <a:gd name="connsiteY4" fmla="*/ 4159250 h 8318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4238" h="8318500">
                <a:moveTo>
                  <a:pt x="0" y="4159250"/>
                </a:moveTo>
                <a:lnTo>
                  <a:pt x="6091350" y="0"/>
                </a:lnTo>
                <a:lnTo>
                  <a:pt x="9484238" y="1858780"/>
                </a:lnTo>
                <a:lnTo>
                  <a:pt x="0" y="8318500"/>
                </a:lnTo>
                <a:lnTo>
                  <a:pt x="0" y="4159250"/>
                </a:lnTo>
                <a:close/>
              </a:path>
            </a:pathLst>
          </a:custGeom>
          <a:solidFill>
            <a:schemeClr val="bg1"/>
          </a:solidFill>
          <a:ln w="76200">
            <a:solidFill>
              <a:srgbClr val="197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8424FD67-D45B-4993-91F3-EB5B84108258}"/>
              </a:ext>
            </a:extLst>
          </p:cNvPr>
          <p:cNvPicPr>
            <a:picLocks noChangeAspect="1"/>
          </p:cNvPicPr>
          <p:nvPr/>
        </p:nvPicPr>
        <p:blipFill rotWithShape="1">
          <a:blip r:embed="rId3"/>
          <a:srcRect r="-1" b="14241"/>
          <a:stretch/>
        </p:blipFill>
        <p:spPr>
          <a:xfrm>
            <a:off x="5649375" y="10"/>
            <a:ext cx="6542625"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sp>
        <p:nvSpPr>
          <p:cNvPr id="2" name="Title 1">
            <a:extLst>
              <a:ext uri="{FF2B5EF4-FFF2-40B4-BE49-F238E27FC236}">
                <a16:creationId xmlns:a16="http://schemas.microsoft.com/office/drawing/2014/main" id="{4406BDEB-76BC-4B35-821A-94B1180A45B9}"/>
              </a:ext>
            </a:extLst>
          </p:cNvPr>
          <p:cNvSpPr>
            <a:spLocks noGrp="1"/>
          </p:cNvSpPr>
          <p:nvPr>
            <p:ph type="title" idx="4294967295"/>
          </p:nvPr>
        </p:nvSpPr>
        <p:spPr>
          <a:xfrm>
            <a:off x="175651" y="1849438"/>
            <a:ext cx="3886200" cy="914400"/>
          </a:xfrm>
        </p:spPr>
        <p:txBody>
          <a:bodyPr>
            <a:normAutofit/>
          </a:bodyPr>
          <a:lstStyle/>
          <a:p>
            <a:r>
              <a:rPr lang="en-US" sz="3600" b="1" dirty="0">
                <a:solidFill>
                  <a:srgbClr val="197AFF"/>
                </a:solidFill>
                <a:cs typeface="Calibri Light"/>
              </a:rPr>
              <a:t>other challenges</a:t>
            </a:r>
            <a:endParaRPr lang="en-US" sz="3600" b="1" dirty="0">
              <a:solidFill>
                <a:srgbClr val="197AFF"/>
              </a:solidFill>
            </a:endParaRPr>
          </a:p>
        </p:txBody>
      </p:sp>
      <p:sp>
        <p:nvSpPr>
          <p:cNvPr id="3" name="Content Placeholder 2">
            <a:extLst>
              <a:ext uri="{FF2B5EF4-FFF2-40B4-BE49-F238E27FC236}">
                <a16:creationId xmlns:a16="http://schemas.microsoft.com/office/drawing/2014/main" id="{74114854-B08A-454F-A5A5-3C05EB3387F3}"/>
              </a:ext>
            </a:extLst>
          </p:cNvPr>
          <p:cNvSpPr>
            <a:spLocks noGrp="1"/>
          </p:cNvSpPr>
          <p:nvPr>
            <p:ph idx="4294967295"/>
          </p:nvPr>
        </p:nvSpPr>
        <p:spPr>
          <a:xfrm>
            <a:off x="175651" y="2746376"/>
            <a:ext cx="10337800" cy="2900362"/>
          </a:xfrm>
        </p:spPr>
        <p:txBody>
          <a:bodyPr vert="horz" lIns="91440" tIns="45720" rIns="91440" bIns="45720" rtlCol="0">
            <a:normAutofit/>
          </a:bodyPr>
          <a:lstStyle/>
          <a:p>
            <a:r>
              <a:rPr lang="en-US" sz="2400" dirty="0">
                <a:solidFill>
                  <a:schemeClr val="tx1"/>
                </a:solidFill>
                <a:cs typeface="Calibri"/>
              </a:rPr>
              <a:t>wiring from client unit to sensor unit</a:t>
            </a:r>
          </a:p>
          <a:p>
            <a:r>
              <a:rPr lang="en-US" sz="2400" dirty="0">
                <a:solidFill>
                  <a:schemeClr val="tx1"/>
                </a:solidFill>
                <a:cs typeface="Calibri"/>
              </a:rPr>
              <a:t>placement of sensor unit</a:t>
            </a:r>
          </a:p>
          <a:p>
            <a:r>
              <a:rPr lang="en-US" sz="2400" dirty="0">
                <a:solidFill>
                  <a:schemeClr val="tx1"/>
                </a:solidFill>
                <a:cs typeface="Calibri"/>
              </a:rPr>
              <a:t>still rather invasive and obvious</a:t>
            </a:r>
          </a:p>
          <a:p>
            <a:r>
              <a:rPr lang="en-US" sz="2400" dirty="0">
                <a:solidFill>
                  <a:schemeClr val="tx1"/>
                </a:solidFill>
                <a:cs typeface="Calibri"/>
              </a:rPr>
              <a:t>couldn't post to Azure table storage</a:t>
            </a:r>
          </a:p>
          <a:p>
            <a:r>
              <a:rPr lang="en-US" sz="2400" dirty="0">
                <a:solidFill>
                  <a:schemeClr val="tx1"/>
                </a:solidFill>
                <a:cs typeface="Calibri"/>
              </a:rPr>
              <a:t>enclosures all need another iteration or two</a:t>
            </a:r>
          </a:p>
        </p:txBody>
      </p:sp>
      <p:cxnSp>
        <p:nvCxnSpPr>
          <p:cNvPr id="8" name="Straight Connector 7">
            <a:extLst>
              <a:ext uri="{FF2B5EF4-FFF2-40B4-BE49-F238E27FC236}">
                <a16:creationId xmlns:a16="http://schemas.microsoft.com/office/drawing/2014/main" id="{91B14F82-0578-B04E-B6E6-17423A33E131}"/>
              </a:ext>
            </a:extLst>
          </p:cNvPr>
          <p:cNvCxnSpPr>
            <a:cxnSpLocks/>
          </p:cNvCxnSpPr>
          <p:nvPr/>
        </p:nvCxnSpPr>
        <p:spPr>
          <a:xfrm>
            <a:off x="5549900" y="-203200"/>
            <a:ext cx="3657600" cy="7162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938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able, indoor, floor, wooden&#10;&#10;Description automatically generated">
            <a:extLst>
              <a:ext uri="{FF2B5EF4-FFF2-40B4-BE49-F238E27FC236}">
                <a16:creationId xmlns:a16="http://schemas.microsoft.com/office/drawing/2014/main" id="{8DD66285-B795-3E4F-AFE1-66C6E7B2CAA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17061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ECA48-0551-454D-8A86-086ABF536E47}"/>
              </a:ext>
            </a:extLst>
          </p:cNvPr>
          <p:cNvSpPr/>
          <p:nvPr/>
        </p:nvSpPr>
        <p:spPr>
          <a:xfrm>
            <a:off x="714163" y="610137"/>
            <a:ext cx="8310288" cy="2646878"/>
          </a:xfrm>
          <a:prstGeom prst="rect">
            <a:avLst/>
          </a:prstGeom>
        </p:spPr>
        <p:txBody>
          <a:bodyPr wrap="none">
            <a:spAutoFit/>
          </a:bodyPr>
          <a:lstStyle/>
          <a:p>
            <a:r>
              <a:rPr lang="en-US" sz="16600" b="1" dirty="0">
                <a:solidFill>
                  <a:srgbClr val="197AFF"/>
                </a:solidFill>
                <a:latin typeface="Rocket Sans" panose="020B0602020202020204" pitchFamily="34" charset="0"/>
                <a:ea typeface="Rocket Sans" panose="020B0602020202020204" pitchFamily="34" charset="0"/>
              </a:rPr>
              <a:t>toolbox</a:t>
            </a:r>
            <a:endParaRPr lang="en-US" sz="19900" b="1" dirty="0">
              <a:solidFill>
                <a:srgbClr val="197AFF"/>
              </a:solidFill>
              <a:latin typeface="Rocket Sans" panose="020B0602020202020204" pitchFamily="34" charset="0"/>
              <a:ea typeface="Rocket Sans" panose="020B0602020202020204" pitchFamily="34" charset="0"/>
            </a:endParaRPr>
          </a:p>
        </p:txBody>
      </p:sp>
      <p:sp>
        <p:nvSpPr>
          <p:cNvPr id="2" name="Title 1">
            <a:extLst>
              <a:ext uri="{FF2B5EF4-FFF2-40B4-BE49-F238E27FC236}">
                <a16:creationId xmlns:a16="http://schemas.microsoft.com/office/drawing/2014/main" id="{43E23765-CDB2-4E40-8F17-02C432343060}"/>
              </a:ext>
            </a:extLst>
          </p:cNvPr>
          <p:cNvSpPr>
            <a:spLocks noGrp="1"/>
          </p:cNvSpPr>
          <p:nvPr>
            <p:ph type="title"/>
          </p:nvPr>
        </p:nvSpPr>
        <p:spPr>
          <a:xfrm>
            <a:off x="1365009" y="608013"/>
            <a:ext cx="10515600" cy="1325563"/>
          </a:xfrm>
        </p:spPr>
        <p:txBody>
          <a:bodyPr>
            <a:noAutofit/>
          </a:bodyPr>
          <a:lstStyle/>
          <a:p>
            <a:r>
              <a:rPr lang="en-US" dirty="0"/>
              <a:t>the makers</a:t>
            </a:r>
          </a:p>
        </p:txBody>
      </p:sp>
      <p:pic>
        <p:nvPicPr>
          <p:cNvPr id="5" name="Picture 4" descr="A close up of a computer&#10;&#10;Description automatically generated">
            <a:extLst>
              <a:ext uri="{FF2B5EF4-FFF2-40B4-BE49-F238E27FC236}">
                <a16:creationId xmlns:a16="http://schemas.microsoft.com/office/drawing/2014/main" id="{D8940281-A4B6-CA4E-82D3-03BC3F3B881F}"/>
              </a:ext>
            </a:extLst>
          </p:cNvPr>
          <p:cNvPicPr>
            <a:picLocks noChangeAspect="1"/>
          </p:cNvPicPr>
          <p:nvPr/>
        </p:nvPicPr>
        <p:blipFill>
          <a:blip r:embed="rId2"/>
          <a:stretch>
            <a:fillRect/>
          </a:stretch>
        </p:blipFill>
        <p:spPr>
          <a:xfrm>
            <a:off x="7304314" y="3429000"/>
            <a:ext cx="4042653" cy="3026343"/>
          </a:xfrm>
          <a:prstGeom prst="rect">
            <a:avLst/>
          </a:prstGeom>
        </p:spPr>
      </p:pic>
    </p:spTree>
    <p:extLst>
      <p:ext uri="{BB962C8B-B14F-4D97-AF65-F5344CB8AC3E}">
        <p14:creationId xmlns:p14="http://schemas.microsoft.com/office/powerpoint/2010/main" val="3670614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77877E8-E2B8-7B43-B77F-42E91AF73556}"/>
              </a:ext>
            </a:extLst>
          </p:cNvPr>
          <p:cNvGrpSpPr/>
          <p:nvPr/>
        </p:nvGrpSpPr>
        <p:grpSpPr>
          <a:xfrm>
            <a:off x="8291004" y="459948"/>
            <a:ext cx="3035889" cy="2812504"/>
            <a:chOff x="1231737" y="990600"/>
            <a:chExt cx="3395680" cy="3549437"/>
          </a:xfrm>
        </p:grpSpPr>
        <p:sp>
          <p:nvSpPr>
            <p:cNvPr id="5" name="Rounded Rectangle 4">
              <a:extLst>
                <a:ext uri="{FF2B5EF4-FFF2-40B4-BE49-F238E27FC236}">
                  <a16:creationId xmlns:a16="http://schemas.microsoft.com/office/drawing/2014/main" id="{BFEC0317-4A83-B046-ACD2-0DFE753B0313}"/>
                </a:ext>
              </a:extLst>
            </p:cNvPr>
            <p:cNvSpPr/>
            <p:nvPr/>
          </p:nvSpPr>
          <p:spPr>
            <a:xfrm>
              <a:off x="1231737" y="990600"/>
              <a:ext cx="3395680" cy="3549437"/>
            </a:xfrm>
            <a:custGeom>
              <a:avLst/>
              <a:gdLst>
                <a:gd name="connsiteX0" fmla="*/ 0 w 3390900"/>
                <a:gd name="connsiteY0" fmla="*/ 565161 h 3543300"/>
                <a:gd name="connsiteX1" fmla="*/ 565161 w 3390900"/>
                <a:gd name="connsiteY1" fmla="*/ 0 h 3543300"/>
                <a:gd name="connsiteX2" fmla="*/ 2825739 w 3390900"/>
                <a:gd name="connsiteY2" fmla="*/ 0 h 3543300"/>
                <a:gd name="connsiteX3" fmla="*/ 3390900 w 3390900"/>
                <a:gd name="connsiteY3" fmla="*/ 565161 h 3543300"/>
                <a:gd name="connsiteX4" fmla="*/ 3390900 w 3390900"/>
                <a:gd name="connsiteY4" fmla="*/ 2978139 h 3543300"/>
                <a:gd name="connsiteX5" fmla="*/ 2825739 w 3390900"/>
                <a:gd name="connsiteY5" fmla="*/ 3543300 h 3543300"/>
                <a:gd name="connsiteX6" fmla="*/ 565161 w 3390900"/>
                <a:gd name="connsiteY6" fmla="*/ 3543300 h 3543300"/>
                <a:gd name="connsiteX7" fmla="*/ 0 w 3390900"/>
                <a:gd name="connsiteY7" fmla="*/ 2978139 h 3543300"/>
                <a:gd name="connsiteX8" fmla="*/ 0 w 3390900"/>
                <a:gd name="connsiteY8" fmla="*/ 565161 h 3543300"/>
                <a:gd name="connsiteX0" fmla="*/ 0 w 3391063"/>
                <a:gd name="connsiteY0" fmla="*/ 565161 h 3543300"/>
                <a:gd name="connsiteX1" fmla="*/ 565161 w 3391063"/>
                <a:gd name="connsiteY1" fmla="*/ 0 h 3543300"/>
                <a:gd name="connsiteX2" fmla="*/ 3095763 w 3391063"/>
                <a:gd name="connsiteY2" fmla="*/ 18411 h 3543300"/>
                <a:gd name="connsiteX3" fmla="*/ 3390900 w 3391063"/>
                <a:gd name="connsiteY3" fmla="*/ 565161 h 3543300"/>
                <a:gd name="connsiteX4" fmla="*/ 3390900 w 3391063"/>
                <a:gd name="connsiteY4" fmla="*/ 2978139 h 3543300"/>
                <a:gd name="connsiteX5" fmla="*/ 2825739 w 3391063"/>
                <a:gd name="connsiteY5" fmla="*/ 3543300 h 3543300"/>
                <a:gd name="connsiteX6" fmla="*/ 565161 w 3391063"/>
                <a:gd name="connsiteY6" fmla="*/ 3543300 h 3543300"/>
                <a:gd name="connsiteX7" fmla="*/ 0 w 3391063"/>
                <a:gd name="connsiteY7" fmla="*/ 2978139 h 3543300"/>
                <a:gd name="connsiteX8" fmla="*/ 0 w 3391063"/>
                <a:gd name="connsiteY8" fmla="*/ 565161 h 3543300"/>
                <a:gd name="connsiteX0" fmla="*/ 4 w 3391067"/>
                <a:gd name="connsiteY0" fmla="*/ 565161 h 3543300"/>
                <a:gd name="connsiteX1" fmla="*/ 307414 w 3391067"/>
                <a:gd name="connsiteY1" fmla="*/ 0 h 3543300"/>
                <a:gd name="connsiteX2" fmla="*/ 3095767 w 3391067"/>
                <a:gd name="connsiteY2" fmla="*/ 18411 h 3543300"/>
                <a:gd name="connsiteX3" fmla="*/ 3390904 w 3391067"/>
                <a:gd name="connsiteY3" fmla="*/ 565161 h 3543300"/>
                <a:gd name="connsiteX4" fmla="*/ 3390904 w 3391067"/>
                <a:gd name="connsiteY4" fmla="*/ 2978139 h 3543300"/>
                <a:gd name="connsiteX5" fmla="*/ 2825743 w 3391067"/>
                <a:gd name="connsiteY5" fmla="*/ 3543300 h 3543300"/>
                <a:gd name="connsiteX6" fmla="*/ 565165 w 3391067"/>
                <a:gd name="connsiteY6" fmla="*/ 3543300 h 3543300"/>
                <a:gd name="connsiteX7" fmla="*/ 4 w 3391067"/>
                <a:gd name="connsiteY7" fmla="*/ 2978139 h 3543300"/>
                <a:gd name="connsiteX8" fmla="*/ 4 w 3391067"/>
                <a:gd name="connsiteY8" fmla="*/ 565161 h 3543300"/>
                <a:gd name="connsiteX0" fmla="*/ 4 w 3395521"/>
                <a:gd name="connsiteY0" fmla="*/ 565161 h 3543300"/>
                <a:gd name="connsiteX1" fmla="*/ 307414 w 3395521"/>
                <a:gd name="connsiteY1" fmla="*/ 0 h 3543300"/>
                <a:gd name="connsiteX2" fmla="*/ 3095767 w 3395521"/>
                <a:gd name="connsiteY2" fmla="*/ 18411 h 3543300"/>
                <a:gd name="connsiteX3" fmla="*/ 3390904 w 3395521"/>
                <a:gd name="connsiteY3" fmla="*/ 565161 h 3543300"/>
                <a:gd name="connsiteX4" fmla="*/ 3390904 w 3395521"/>
                <a:gd name="connsiteY4" fmla="*/ 2978139 h 3543300"/>
                <a:gd name="connsiteX5" fmla="*/ 3138726 w 3395521"/>
                <a:gd name="connsiteY5" fmla="*/ 3537163 h 3543300"/>
                <a:gd name="connsiteX6" fmla="*/ 565165 w 3395521"/>
                <a:gd name="connsiteY6" fmla="*/ 3543300 h 3543300"/>
                <a:gd name="connsiteX7" fmla="*/ 4 w 3395521"/>
                <a:gd name="connsiteY7" fmla="*/ 2978139 h 3543300"/>
                <a:gd name="connsiteX8" fmla="*/ 4 w 3395521"/>
                <a:gd name="connsiteY8" fmla="*/ 565161 h 3543300"/>
                <a:gd name="connsiteX0" fmla="*/ 163 w 3395680"/>
                <a:gd name="connsiteY0" fmla="*/ 565161 h 3549437"/>
                <a:gd name="connsiteX1" fmla="*/ 307573 w 3395680"/>
                <a:gd name="connsiteY1" fmla="*/ 0 h 3549437"/>
                <a:gd name="connsiteX2" fmla="*/ 3095926 w 3395680"/>
                <a:gd name="connsiteY2" fmla="*/ 18411 h 3549437"/>
                <a:gd name="connsiteX3" fmla="*/ 3391063 w 3395680"/>
                <a:gd name="connsiteY3" fmla="*/ 565161 h 3549437"/>
                <a:gd name="connsiteX4" fmla="*/ 3391063 w 3395680"/>
                <a:gd name="connsiteY4" fmla="*/ 2978139 h 3549437"/>
                <a:gd name="connsiteX5" fmla="*/ 3138885 w 3395680"/>
                <a:gd name="connsiteY5" fmla="*/ 3537163 h 3549437"/>
                <a:gd name="connsiteX6" fmla="*/ 295299 w 3395680"/>
                <a:gd name="connsiteY6" fmla="*/ 3549437 h 3549437"/>
                <a:gd name="connsiteX7" fmla="*/ 163 w 3395680"/>
                <a:gd name="connsiteY7" fmla="*/ 2978139 h 3549437"/>
                <a:gd name="connsiteX8" fmla="*/ 163 w 3395680"/>
                <a:gd name="connsiteY8" fmla="*/ 565161 h 354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5680" h="3549437">
                  <a:moveTo>
                    <a:pt x="163" y="565161"/>
                  </a:moveTo>
                  <a:cubicBezTo>
                    <a:pt x="163" y="253031"/>
                    <a:pt x="-4557" y="0"/>
                    <a:pt x="307573" y="0"/>
                  </a:cubicBezTo>
                  <a:lnTo>
                    <a:pt x="3095926" y="18411"/>
                  </a:lnTo>
                  <a:cubicBezTo>
                    <a:pt x="3408056" y="18411"/>
                    <a:pt x="3391063" y="253031"/>
                    <a:pt x="3391063" y="565161"/>
                  </a:cubicBezTo>
                  <a:lnTo>
                    <a:pt x="3391063" y="2978139"/>
                  </a:lnTo>
                  <a:cubicBezTo>
                    <a:pt x="3391063" y="3290269"/>
                    <a:pt x="3451015" y="3537163"/>
                    <a:pt x="3138885" y="3537163"/>
                  </a:cubicBezTo>
                  <a:lnTo>
                    <a:pt x="295299" y="3549437"/>
                  </a:lnTo>
                  <a:cubicBezTo>
                    <a:pt x="-16831" y="3549437"/>
                    <a:pt x="163" y="3290269"/>
                    <a:pt x="163" y="2978139"/>
                  </a:cubicBezTo>
                  <a:lnTo>
                    <a:pt x="163" y="565161"/>
                  </a:lnTo>
                  <a:close/>
                </a:path>
              </a:pathLst>
            </a:custGeom>
            <a:ln w="38100">
              <a:solidFill>
                <a:srgbClr val="197A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Delay 6">
              <a:extLst>
                <a:ext uri="{FF2B5EF4-FFF2-40B4-BE49-F238E27FC236}">
                  <a16:creationId xmlns:a16="http://schemas.microsoft.com/office/drawing/2014/main" id="{C6E35022-8AA5-0B4A-AC93-15240AEB93C5}"/>
                </a:ext>
              </a:extLst>
            </p:cNvPr>
            <p:cNvSpPr/>
            <p:nvPr/>
          </p:nvSpPr>
          <p:spPr>
            <a:xfrm>
              <a:off x="1231737" y="1411086"/>
              <a:ext cx="100243" cy="542584"/>
            </a:xfrm>
            <a:prstGeom prst="flowChartDelay">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0815950E-A2BF-C741-A7DC-D4C795C8D54B}"/>
                </a:ext>
              </a:extLst>
            </p:cNvPr>
            <p:cNvSpPr/>
            <p:nvPr/>
          </p:nvSpPr>
          <p:spPr>
            <a:xfrm>
              <a:off x="4472786" y="1471674"/>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Oval 8">
              <a:extLst>
                <a:ext uri="{FF2B5EF4-FFF2-40B4-BE49-F238E27FC236}">
                  <a16:creationId xmlns:a16="http://schemas.microsoft.com/office/drawing/2014/main" id="{1D758C93-1375-F34C-8ECC-97554ADF37D0}"/>
                </a:ext>
              </a:extLst>
            </p:cNvPr>
            <p:cNvSpPr/>
            <p:nvPr/>
          </p:nvSpPr>
          <p:spPr>
            <a:xfrm>
              <a:off x="4472786" y="1642975"/>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Oval 9">
              <a:extLst>
                <a:ext uri="{FF2B5EF4-FFF2-40B4-BE49-F238E27FC236}">
                  <a16:creationId xmlns:a16="http://schemas.microsoft.com/office/drawing/2014/main" id="{F1296DAD-1067-8044-843D-BB0CD33EEFD1}"/>
                </a:ext>
              </a:extLst>
            </p:cNvPr>
            <p:cNvSpPr/>
            <p:nvPr/>
          </p:nvSpPr>
          <p:spPr>
            <a:xfrm>
              <a:off x="4472786" y="1821533"/>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3D7CFC7-B5CB-704B-B195-1588C87C89DF}"/>
              </a:ext>
            </a:extLst>
          </p:cNvPr>
          <p:cNvGrpSpPr/>
          <p:nvPr/>
        </p:nvGrpSpPr>
        <p:grpSpPr>
          <a:xfrm>
            <a:off x="4539363" y="459948"/>
            <a:ext cx="3035889" cy="2812504"/>
            <a:chOff x="1231737" y="990600"/>
            <a:chExt cx="3395680" cy="3549437"/>
          </a:xfrm>
        </p:grpSpPr>
        <p:sp>
          <p:nvSpPr>
            <p:cNvPr id="13" name="Rounded Rectangle 4">
              <a:extLst>
                <a:ext uri="{FF2B5EF4-FFF2-40B4-BE49-F238E27FC236}">
                  <a16:creationId xmlns:a16="http://schemas.microsoft.com/office/drawing/2014/main" id="{09ADB5D6-7A68-2948-A5AC-62B2CF45EFCD}"/>
                </a:ext>
              </a:extLst>
            </p:cNvPr>
            <p:cNvSpPr/>
            <p:nvPr/>
          </p:nvSpPr>
          <p:spPr>
            <a:xfrm>
              <a:off x="1231737" y="990600"/>
              <a:ext cx="3395680" cy="3549437"/>
            </a:xfrm>
            <a:custGeom>
              <a:avLst/>
              <a:gdLst>
                <a:gd name="connsiteX0" fmla="*/ 0 w 3390900"/>
                <a:gd name="connsiteY0" fmla="*/ 565161 h 3543300"/>
                <a:gd name="connsiteX1" fmla="*/ 565161 w 3390900"/>
                <a:gd name="connsiteY1" fmla="*/ 0 h 3543300"/>
                <a:gd name="connsiteX2" fmla="*/ 2825739 w 3390900"/>
                <a:gd name="connsiteY2" fmla="*/ 0 h 3543300"/>
                <a:gd name="connsiteX3" fmla="*/ 3390900 w 3390900"/>
                <a:gd name="connsiteY3" fmla="*/ 565161 h 3543300"/>
                <a:gd name="connsiteX4" fmla="*/ 3390900 w 3390900"/>
                <a:gd name="connsiteY4" fmla="*/ 2978139 h 3543300"/>
                <a:gd name="connsiteX5" fmla="*/ 2825739 w 3390900"/>
                <a:gd name="connsiteY5" fmla="*/ 3543300 h 3543300"/>
                <a:gd name="connsiteX6" fmla="*/ 565161 w 3390900"/>
                <a:gd name="connsiteY6" fmla="*/ 3543300 h 3543300"/>
                <a:gd name="connsiteX7" fmla="*/ 0 w 3390900"/>
                <a:gd name="connsiteY7" fmla="*/ 2978139 h 3543300"/>
                <a:gd name="connsiteX8" fmla="*/ 0 w 3390900"/>
                <a:gd name="connsiteY8" fmla="*/ 565161 h 3543300"/>
                <a:gd name="connsiteX0" fmla="*/ 0 w 3391063"/>
                <a:gd name="connsiteY0" fmla="*/ 565161 h 3543300"/>
                <a:gd name="connsiteX1" fmla="*/ 565161 w 3391063"/>
                <a:gd name="connsiteY1" fmla="*/ 0 h 3543300"/>
                <a:gd name="connsiteX2" fmla="*/ 3095763 w 3391063"/>
                <a:gd name="connsiteY2" fmla="*/ 18411 h 3543300"/>
                <a:gd name="connsiteX3" fmla="*/ 3390900 w 3391063"/>
                <a:gd name="connsiteY3" fmla="*/ 565161 h 3543300"/>
                <a:gd name="connsiteX4" fmla="*/ 3390900 w 3391063"/>
                <a:gd name="connsiteY4" fmla="*/ 2978139 h 3543300"/>
                <a:gd name="connsiteX5" fmla="*/ 2825739 w 3391063"/>
                <a:gd name="connsiteY5" fmla="*/ 3543300 h 3543300"/>
                <a:gd name="connsiteX6" fmla="*/ 565161 w 3391063"/>
                <a:gd name="connsiteY6" fmla="*/ 3543300 h 3543300"/>
                <a:gd name="connsiteX7" fmla="*/ 0 w 3391063"/>
                <a:gd name="connsiteY7" fmla="*/ 2978139 h 3543300"/>
                <a:gd name="connsiteX8" fmla="*/ 0 w 3391063"/>
                <a:gd name="connsiteY8" fmla="*/ 565161 h 3543300"/>
                <a:gd name="connsiteX0" fmla="*/ 4 w 3391067"/>
                <a:gd name="connsiteY0" fmla="*/ 565161 h 3543300"/>
                <a:gd name="connsiteX1" fmla="*/ 307414 w 3391067"/>
                <a:gd name="connsiteY1" fmla="*/ 0 h 3543300"/>
                <a:gd name="connsiteX2" fmla="*/ 3095767 w 3391067"/>
                <a:gd name="connsiteY2" fmla="*/ 18411 h 3543300"/>
                <a:gd name="connsiteX3" fmla="*/ 3390904 w 3391067"/>
                <a:gd name="connsiteY3" fmla="*/ 565161 h 3543300"/>
                <a:gd name="connsiteX4" fmla="*/ 3390904 w 3391067"/>
                <a:gd name="connsiteY4" fmla="*/ 2978139 h 3543300"/>
                <a:gd name="connsiteX5" fmla="*/ 2825743 w 3391067"/>
                <a:gd name="connsiteY5" fmla="*/ 3543300 h 3543300"/>
                <a:gd name="connsiteX6" fmla="*/ 565165 w 3391067"/>
                <a:gd name="connsiteY6" fmla="*/ 3543300 h 3543300"/>
                <a:gd name="connsiteX7" fmla="*/ 4 w 3391067"/>
                <a:gd name="connsiteY7" fmla="*/ 2978139 h 3543300"/>
                <a:gd name="connsiteX8" fmla="*/ 4 w 3391067"/>
                <a:gd name="connsiteY8" fmla="*/ 565161 h 3543300"/>
                <a:gd name="connsiteX0" fmla="*/ 4 w 3395521"/>
                <a:gd name="connsiteY0" fmla="*/ 565161 h 3543300"/>
                <a:gd name="connsiteX1" fmla="*/ 307414 w 3395521"/>
                <a:gd name="connsiteY1" fmla="*/ 0 h 3543300"/>
                <a:gd name="connsiteX2" fmla="*/ 3095767 w 3395521"/>
                <a:gd name="connsiteY2" fmla="*/ 18411 h 3543300"/>
                <a:gd name="connsiteX3" fmla="*/ 3390904 w 3395521"/>
                <a:gd name="connsiteY3" fmla="*/ 565161 h 3543300"/>
                <a:gd name="connsiteX4" fmla="*/ 3390904 w 3395521"/>
                <a:gd name="connsiteY4" fmla="*/ 2978139 h 3543300"/>
                <a:gd name="connsiteX5" fmla="*/ 3138726 w 3395521"/>
                <a:gd name="connsiteY5" fmla="*/ 3537163 h 3543300"/>
                <a:gd name="connsiteX6" fmla="*/ 565165 w 3395521"/>
                <a:gd name="connsiteY6" fmla="*/ 3543300 h 3543300"/>
                <a:gd name="connsiteX7" fmla="*/ 4 w 3395521"/>
                <a:gd name="connsiteY7" fmla="*/ 2978139 h 3543300"/>
                <a:gd name="connsiteX8" fmla="*/ 4 w 3395521"/>
                <a:gd name="connsiteY8" fmla="*/ 565161 h 3543300"/>
                <a:gd name="connsiteX0" fmla="*/ 163 w 3395680"/>
                <a:gd name="connsiteY0" fmla="*/ 565161 h 3549437"/>
                <a:gd name="connsiteX1" fmla="*/ 307573 w 3395680"/>
                <a:gd name="connsiteY1" fmla="*/ 0 h 3549437"/>
                <a:gd name="connsiteX2" fmla="*/ 3095926 w 3395680"/>
                <a:gd name="connsiteY2" fmla="*/ 18411 h 3549437"/>
                <a:gd name="connsiteX3" fmla="*/ 3391063 w 3395680"/>
                <a:gd name="connsiteY3" fmla="*/ 565161 h 3549437"/>
                <a:gd name="connsiteX4" fmla="*/ 3391063 w 3395680"/>
                <a:gd name="connsiteY4" fmla="*/ 2978139 h 3549437"/>
                <a:gd name="connsiteX5" fmla="*/ 3138885 w 3395680"/>
                <a:gd name="connsiteY5" fmla="*/ 3537163 h 3549437"/>
                <a:gd name="connsiteX6" fmla="*/ 295299 w 3395680"/>
                <a:gd name="connsiteY6" fmla="*/ 3549437 h 3549437"/>
                <a:gd name="connsiteX7" fmla="*/ 163 w 3395680"/>
                <a:gd name="connsiteY7" fmla="*/ 2978139 h 3549437"/>
                <a:gd name="connsiteX8" fmla="*/ 163 w 3395680"/>
                <a:gd name="connsiteY8" fmla="*/ 565161 h 354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5680" h="3549437">
                  <a:moveTo>
                    <a:pt x="163" y="565161"/>
                  </a:moveTo>
                  <a:cubicBezTo>
                    <a:pt x="163" y="253031"/>
                    <a:pt x="-4557" y="0"/>
                    <a:pt x="307573" y="0"/>
                  </a:cubicBezTo>
                  <a:lnTo>
                    <a:pt x="3095926" y="18411"/>
                  </a:lnTo>
                  <a:cubicBezTo>
                    <a:pt x="3408056" y="18411"/>
                    <a:pt x="3391063" y="253031"/>
                    <a:pt x="3391063" y="565161"/>
                  </a:cubicBezTo>
                  <a:lnTo>
                    <a:pt x="3391063" y="2978139"/>
                  </a:lnTo>
                  <a:cubicBezTo>
                    <a:pt x="3391063" y="3290269"/>
                    <a:pt x="3451015" y="3537163"/>
                    <a:pt x="3138885" y="3537163"/>
                  </a:cubicBezTo>
                  <a:lnTo>
                    <a:pt x="295299" y="3549437"/>
                  </a:lnTo>
                  <a:cubicBezTo>
                    <a:pt x="-16831" y="3549437"/>
                    <a:pt x="163" y="3290269"/>
                    <a:pt x="163" y="2978139"/>
                  </a:cubicBezTo>
                  <a:lnTo>
                    <a:pt x="163" y="565161"/>
                  </a:lnTo>
                  <a:close/>
                </a:path>
              </a:pathLst>
            </a:custGeom>
            <a:ln w="38100">
              <a:solidFill>
                <a:srgbClr val="197A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Delay 13">
              <a:extLst>
                <a:ext uri="{FF2B5EF4-FFF2-40B4-BE49-F238E27FC236}">
                  <a16:creationId xmlns:a16="http://schemas.microsoft.com/office/drawing/2014/main" id="{5960381F-8673-514F-A291-8E0263B1CC41}"/>
                </a:ext>
              </a:extLst>
            </p:cNvPr>
            <p:cNvSpPr/>
            <p:nvPr/>
          </p:nvSpPr>
          <p:spPr>
            <a:xfrm>
              <a:off x="1231737" y="1411086"/>
              <a:ext cx="100243" cy="542584"/>
            </a:xfrm>
            <a:prstGeom prst="flowChartDelay">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D3F6C8E4-C011-B941-A350-C027640BCE3D}"/>
                </a:ext>
              </a:extLst>
            </p:cNvPr>
            <p:cNvSpPr/>
            <p:nvPr/>
          </p:nvSpPr>
          <p:spPr>
            <a:xfrm>
              <a:off x="4472786" y="1471674"/>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E44655B6-2F6E-4C44-A2E3-8DDDE17C572A}"/>
                </a:ext>
              </a:extLst>
            </p:cNvPr>
            <p:cNvSpPr/>
            <p:nvPr/>
          </p:nvSpPr>
          <p:spPr>
            <a:xfrm>
              <a:off x="4472786" y="1642975"/>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7" name="Oval 16">
              <a:extLst>
                <a:ext uri="{FF2B5EF4-FFF2-40B4-BE49-F238E27FC236}">
                  <a16:creationId xmlns:a16="http://schemas.microsoft.com/office/drawing/2014/main" id="{9F84C6FD-95EE-0F46-8B09-6CA83E0BE5E3}"/>
                </a:ext>
              </a:extLst>
            </p:cNvPr>
            <p:cNvSpPr/>
            <p:nvPr/>
          </p:nvSpPr>
          <p:spPr>
            <a:xfrm>
              <a:off x="4472786" y="1821533"/>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89262515-5B05-C043-9FDA-D889B5D774F9}"/>
              </a:ext>
            </a:extLst>
          </p:cNvPr>
          <p:cNvGrpSpPr/>
          <p:nvPr/>
        </p:nvGrpSpPr>
        <p:grpSpPr>
          <a:xfrm>
            <a:off x="8313410" y="3585548"/>
            <a:ext cx="3035889" cy="2812504"/>
            <a:chOff x="1231737" y="990600"/>
            <a:chExt cx="3395680" cy="3549437"/>
          </a:xfrm>
        </p:grpSpPr>
        <p:sp>
          <p:nvSpPr>
            <p:cNvPr id="19" name="Rounded Rectangle 4">
              <a:extLst>
                <a:ext uri="{FF2B5EF4-FFF2-40B4-BE49-F238E27FC236}">
                  <a16:creationId xmlns:a16="http://schemas.microsoft.com/office/drawing/2014/main" id="{A14129CE-6B8F-1A44-B4F6-6659392BB3FE}"/>
                </a:ext>
              </a:extLst>
            </p:cNvPr>
            <p:cNvSpPr/>
            <p:nvPr/>
          </p:nvSpPr>
          <p:spPr>
            <a:xfrm>
              <a:off x="1231737" y="990600"/>
              <a:ext cx="3395680" cy="3549437"/>
            </a:xfrm>
            <a:custGeom>
              <a:avLst/>
              <a:gdLst>
                <a:gd name="connsiteX0" fmla="*/ 0 w 3390900"/>
                <a:gd name="connsiteY0" fmla="*/ 565161 h 3543300"/>
                <a:gd name="connsiteX1" fmla="*/ 565161 w 3390900"/>
                <a:gd name="connsiteY1" fmla="*/ 0 h 3543300"/>
                <a:gd name="connsiteX2" fmla="*/ 2825739 w 3390900"/>
                <a:gd name="connsiteY2" fmla="*/ 0 h 3543300"/>
                <a:gd name="connsiteX3" fmla="*/ 3390900 w 3390900"/>
                <a:gd name="connsiteY3" fmla="*/ 565161 h 3543300"/>
                <a:gd name="connsiteX4" fmla="*/ 3390900 w 3390900"/>
                <a:gd name="connsiteY4" fmla="*/ 2978139 h 3543300"/>
                <a:gd name="connsiteX5" fmla="*/ 2825739 w 3390900"/>
                <a:gd name="connsiteY5" fmla="*/ 3543300 h 3543300"/>
                <a:gd name="connsiteX6" fmla="*/ 565161 w 3390900"/>
                <a:gd name="connsiteY6" fmla="*/ 3543300 h 3543300"/>
                <a:gd name="connsiteX7" fmla="*/ 0 w 3390900"/>
                <a:gd name="connsiteY7" fmla="*/ 2978139 h 3543300"/>
                <a:gd name="connsiteX8" fmla="*/ 0 w 3390900"/>
                <a:gd name="connsiteY8" fmla="*/ 565161 h 3543300"/>
                <a:gd name="connsiteX0" fmla="*/ 0 w 3391063"/>
                <a:gd name="connsiteY0" fmla="*/ 565161 h 3543300"/>
                <a:gd name="connsiteX1" fmla="*/ 565161 w 3391063"/>
                <a:gd name="connsiteY1" fmla="*/ 0 h 3543300"/>
                <a:gd name="connsiteX2" fmla="*/ 3095763 w 3391063"/>
                <a:gd name="connsiteY2" fmla="*/ 18411 h 3543300"/>
                <a:gd name="connsiteX3" fmla="*/ 3390900 w 3391063"/>
                <a:gd name="connsiteY3" fmla="*/ 565161 h 3543300"/>
                <a:gd name="connsiteX4" fmla="*/ 3390900 w 3391063"/>
                <a:gd name="connsiteY4" fmla="*/ 2978139 h 3543300"/>
                <a:gd name="connsiteX5" fmla="*/ 2825739 w 3391063"/>
                <a:gd name="connsiteY5" fmla="*/ 3543300 h 3543300"/>
                <a:gd name="connsiteX6" fmla="*/ 565161 w 3391063"/>
                <a:gd name="connsiteY6" fmla="*/ 3543300 h 3543300"/>
                <a:gd name="connsiteX7" fmla="*/ 0 w 3391063"/>
                <a:gd name="connsiteY7" fmla="*/ 2978139 h 3543300"/>
                <a:gd name="connsiteX8" fmla="*/ 0 w 3391063"/>
                <a:gd name="connsiteY8" fmla="*/ 565161 h 3543300"/>
                <a:gd name="connsiteX0" fmla="*/ 4 w 3391067"/>
                <a:gd name="connsiteY0" fmla="*/ 565161 h 3543300"/>
                <a:gd name="connsiteX1" fmla="*/ 307414 w 3391067"/>
                <a:gd name="connsiteY1" fmla="*/ 0 h 3543300"/>
                <a:gd name="connsiteX2" fmla="*/ 3095767 w 3391067"/>
                <a:gd name="connsiteY2" fmla="*/ 18411 h 3543300"/>
                <a:gd name="connsiteX3" fmla="*/ 3390904 w 3391067"/>
                <a:gd name="connsiteY3" fmla="*/ 565161 h 3543300"/>
                <a:gd name="connsiteX4" fmla="*/ 3390904 w 3391067"/>
                <a:gd name="connsiteY4" fmla="*/ 2978139 h 3543300"/>
                <a:gd name="connsiteX5" fmla="*/ 2825743 w 3391067"/>
                <a:gd name="connsiteY5" fmla="*/ 3543300 h 3543300"/>
                <a:gd name="connsiteX6" fmla="*/ 565165 w 3391067"/>
                <a:gd name="connsiteY6" fmla="*/ 3543300 h 3543300"/>
                <a:gd name="connsiteX7" fmla="*/ 4 w 3391067"/>
                <a:gd name="connsiteY7" fmla="*/ 2978139 h 3543300"/>
                <a:gd name="connsiteX8" fmla="*/ 4 w 3391067"/>
                <a:gd name="connsiteY8" fmla="*/ 565161 h 3543300"/>
                <a:gd name="connsiteX0" fmla="*/ 4 w 3395521"/>
                <a:gd name="connsiteY0" fmla="*/ 565161 h 3543300"/>
                <a:gd name="connsiteX1" fmla="*/ 307414 w 3395521"/>
                <a:gd name="connsiteY1" fmla="*/ 0 h 3543300"/>
                <a:gd name="connsiteX2" fmla="*/ 3095767 w 3395521"/>
                <a:gd name="connsiteY2" fmla="*/ 18411 h 3543300"/>
                <a:gd name="connsiteX3" fmla="*/ 3390904 w 3395521"/>
                <a:gd name="connsiteY3" fmla="*/ 565161 h 3543300"/>
                <a:gd name="connsiteX4" fmla="*/ 3390904 w 3395521"/>
                <a:gd name="connsiteY4" fmla="*/ 2978139 h 3543300"/>
                <a:gd name="connsiteX5" fmla="*/ 3138726 w 3395521"/>
                <a:gd name="connsiteY5" fmla="*/ 3537163 h 3543300"/>
                <a:gd name="connsiteX6" fmla="*/ 565165 w 3395521"/>
                <a:gd name="connsiteY6" fmla="*/ 3543300 h 3543300"/>
                <a:gd name="connsiteX7" fmla="*/ 4 w 3395521"/>
                <a:gd name="connsiteY7" fmla="*/ 2978139 h 3543300"/>
                <a:gd name="connsiteX8" fmla="*/ 4 w 3395521"/>
                <a:gd name="connsiteY8" fmla="*/ 565161 h 3543300"/>
                <a:gd name="connsiteX0" fmla="*/ 163 w 3395680"/>
                <a:gd name="connsiteY0" fmla="*/ 565161 h 3549437"/>
                <a:gd name="connsiteX1" fmla="*/ 307573 w 3395680"/>
                <a:gd name="connsiteY1" fmla="*/ 0 h 3549437"/>
                <a:gd name="connsiteX2" fmla="*/ 3095926 w 3395680"/>
                <a:gd name="connsiteY2" fmla="*/ 18411 h 3549437"/>
                <a:gd name="connsiteX3" fmla="*/ 3391063 w 3395680"/>
                <a:gd name="connsiteY3" fmla="*/ 565161 h 3549437"/>
                <a:gd name="connsiteX4" fmla="*/ 3391063 w 3395680"/>
                <a:gd name="connsiteY4" fmla="*/ 2978139 h 3549437"/>
                <a:gd name="connsiteX5" fmla="*/ 3138885 w 3395680"/>
                <a:gd name="connsiteY5" fmla="*/ 3537163 h 3549437"/>
                <a:gd name="connsiteX6" fmla="*/ 295299 w 3395680"/>
                <a:gd name="connsiteY6" fmla="*/ 3549437 h 3549437"/>
                <a:gd name="connsiteX7" fmla="*/ 163 w 3395680"/>
                <a:gd name="connsiteY7" fmla="*/ 2978139 h 3549437"/>
                <a:gd name="connsiteX8" fmla="*/ 163 w 3395680"/>
                <a:gd name="connsiteY8" fmla="*/ 565161 h 354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5680" h="3549437">
                  <a:moveTo>
                    <a:pt x="163" y="565161"/>
                  </a:moveTo>
                  <a:cubicBezTo>
                    <a:pt x="163" y="253031"/>
                    <a:pt x="-4557" y="0"/>
                    <a:pt x="307573" y="0"/>
                  </a:cubicBezTo>
                  <a:lnTo>
                    <a:pt x="3095926" y="18411"/>
                  </a:lnTo>
                  <a:cubicBezTo>
                    <a:pt x="3408056" y="18411"/>
                    <a:pt x="3391063" y="253031"/>
                    <a:pt x="3391063" y="565161"/>
                  </a:cubicBezTo>
                  <a:lnTo>
                    <a:pt x="3391063" y="2978139"/>
                  </a:lnTo>
                  <a:cubicBezTo>
                    <a:pt x="3391063" y="3290269"/>
                    <a:pt x="3451015" y="3537163"/>
                    <a:pt x="3138885" y="3537163"/>
                  </a:cubicBezTo>
                  <a:lnTo>
                    <a:pt x="295299" y="3549437"/>
                  </a:lnTo>
                  <a:cubicBezTo>
                    <a:pt x="-16831" y="3549437"/>
                    <a:pt x="163" y="3290269"/>
                    <a:pt x="163" y="2978139"/>
                  </a:cubicBezTo>
                  <a:lnTo>
                    <a:pt x="163" y="565161"/>
                  </a:lnTo>
                  <a:close/>
                </a:path>
              </a:pathLst>
            </a:custGeom>
            <a:ln w="38100">
              <a:solidFill>
                <a:srgbClr val="197A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0" name="Delay 19">
              <a:extLst>
                <a:ext uri="{FF2B5EF4-FFF2-40B4-BE49-F238E27FC236}">
                  <a16:creationId xmlns:a16="http://schemas.microsoft.com/office/drawing/2014/main" id="{0909A92E-B11E-5C43-89A9-AD822DF8B6BC}"/>
                </a:ext>
              </a:extLst>
            </p:cNvPr>
            <p:cNvSpPr/>
            <p:nvPr/>
          </p:nvSpPr>
          <p:spPr>
            <a:xfrm>
              <a:off x="1231737" y="1411086"/>
              <a:ext cx="100243" cy="542584"/>
            </a:xfrm>
            <a:prstGeom prst="flowChartDelay">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1" name="Oval 20">
              <a:extLst>
                <a:ext uri="{FF2B5EF4-FFF2-40B4-BE49-F238E27FC236}">
                  <a16:creationId xmlns:a16="http://schemas.microsoft.com/office/drawing/2014/main" id="{595D8CBB-8284-854E-B20F-7B4CE9B58594}"/>
                </a:ext>
              </a:extLst>
            </p:cNvPr>
            <p:cNvSpPr/>
            <p:nvPr/>
          </p:nvSpPr>
          <p:spPr>
            <a:xfrm>
              <a:off x="4472786" y="1471674"/>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Oval 21">
              <a:extLst>
                <a:ext uri="{FF2B5EF4-FFF2-40B4-BE49-F238E27FC236}">
                  <a16:creationId xmlns:a16="http://schemas.microsoft.com/office/drawing/2014/main" id="{836AA779-C50B-454A-AF29-40B87914FDE6}"/>
                </a:ext>
              </a:extLst>
            </p:cNvPr>
            <p:cNvSpPr/>
            <p:nvPr/>
          </p:nvSpPr>
          <p:spPr>
            <a:xfrm>
              <a:off x="4472786" y="1642975"/>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3" name="Oval 22">
              <a:extLst>
                <a:ext uri="{FF2B5EF4-FFF2-40B4-BE49-F238E27FC236}">
                  <a16:creationId xmlns:a16="http://schemas.microsoft.com/office/drawing/2014/main" id="{B7421C17-6C7E-B24D-94A8-7770730056E2}"/>
                </a:ext>
              </a:extLst>
            </p:cNvPr>
            <p:cNvSpPr/>
            <p:nvPr/>
          </p:nvSpPr>
          <p:spPr>
            <a:xfrm>
              <a:off x="4472786" y="1821533"/>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7C1EEB1-63FA-A94D-8609-DF2C3AA5E5A6}"/>
              </a:ext>
            </a:extLst>
          </p:cNvPr>
          <p:cNvGrpSpPr/>
          <p:nvPr/>
        </p:nvGrpSpPr>
        <p:grpSpPr>
          <a:xfrm>
            <a:off x="658997" y="3585548"/>
            <a:ext cx="3035889" cy="2812504"/>
            <a:chOff x="1231737" y="990600"/>
            <a:chExt cx="3395680" cy="3549437"/>
          </a:xfrm>
        </p:grpSpPr>
        <p:sp>
          <p:nvSpPr>
            <p:cNvPr id="25" name="Rounded Rectangle 4">
              <a:extLst>
                <a:ext uri="{FF2B5EF4-FFF2-40B4-BE49-F238E27FC236}">
                  <a16:creationId xmlns:a16="http://schemas.microsoft.com/office/drawing/2014/main" id="{251D5D85-8E60-6D4C-B146-6D46D0A76206}"/>
                </a:ext>
              </a:extLst>
            </p:cNvPr>
            <p:cNvSpPr/>
            <p:nvPr/>
          </p:nvSpPr>
          <p:spPr>
            <a:xfrm>
              <a:off x="1231737" y="990600"/>
              <a:ext cx="3395680" cy="3549437"/>
            </a:xfrm>
            <a:custGeom>
              <a:avLst/>
              <a:gdLst>
                <a:gd name="connsiteX0" fmla="*/ 0 w 3390900"/>
                <a:gd name="connsiteY0" fmla="*/ 565161 h 3543300"/>
                <a:gd name="connsiteX1" fmla="*/ 565161 w 3390900"/>
                <a:gd name="connsiteY1" fmla="*/ 0 h 3543300"/>
                <a:gd name="connsiteX2" fmla="*/ 2825739 w 3390900"/>
                <a:gd name="connsiteY2" fmla="*/ 0 h 3543300"/>
                <a:gd name="connsiteX3" fmla="*/ 3390900 w 3390900"/>
                <a:gd name="connsiteY3" fmla="*/ 565161 h 3543300"/>
                <a:gd name="connsiteX4" fmla="*/ 3390900 w 3390900"/>
                <a:gd name="connsiteY4" fmla="*/ 2978139 h 3543300"/>
                <a:gd name="connsiteX5" fmla="*/ 2825739 w 3390900"/>
                <a:gd name="connsiteY5" fmla="*/ 3543300 h 3543300"/>
                <a:gd name="connsiteX6" fmla="*/ 565161 w 3390900"/>
                <a:gd name="connsiteY6" fmla="*/ 3543300 h 3543300"/>
                <a:gd name="connsiteX7" fmla="*/ 0 w 3390900"/>
                <a:gd name="connsiteY7" fmla="*/ 2978139 h 3543300"/>
                <a:gd name="connsiteX8" fmla="*/ 0 w 3390900"/>
                <a:gd name="connsiteY8" fmla="*/ 565161 h 3543300"/>
                <a:gd name="connsiteX0" fmla="*/ 0 w 3391063"/>
                <a:gd name="connsiteY0" fmla="*/ 565161 h 3543300"/>
                <a:gd name="connsiteX1" fmla="*/ 565161 w 3391063"/>
                <a:gd name="connsiteY1" fmla="*/ 0 h 3543300"/>
                <a:gd name="connsiteX2" fmla="*/ 3095763 w 3391063"/>
                <a:gd name="connsiteY2" fmla="*/ 18411 h 3543300"/>
                <a:gd name="connsiteX3" fmla="*/ 3390900 w 3391063"/>
                <a:gd name="connsiteY3" fmla="*/ 565161 h 3543300"/>
                <a:gd name="connsiteX4" fmla="*/ 3390900 w 3391063"/>
                <a:gd name="connsiteY4" fmla="*/ 2978139 h 3543300"/>
                <a:gd name="connsiteX5" fmla="*/ 2825739 w 3391063"/>
                <a:gd name="connsiteY5" fmla="*/ 3543300 h 3543300"/>
                <a:gd name="connsiteX6" fmla="*/ 565161 w 3391063"/>
                <a:gd name="connsiteY6" fmla="*/ 3543300 h 3543300"/>
                <a:gd name="connsiteX7" fmla="*/ 0 w 3391063"/>
                <a:gd name="connsiteY7" fmla="*/ 2978139 h 3543300"/>
                <a:gd name="connsiteX8" fmla="*/ 0 w 3391063"/>
                <a:gd name="connsiteY8" fmla="*/ 565161 h 3543300"/>
                <a:gd name="connsiteX0" fmla="*/ 4 w 3391067"/>
                <a:gd name="connsiteY0" fmla="*/ 565161 h 3543300"/>
                <a:gd name="connsiteX1" fmla="*/ 307414 w 3391067"/>
                <a:gd name="connsiteY1" fmla="*/ 0 h 3543300"/>
                <a:gd name="connsiteX2" fmla="*/ 3095767 w 3391067"/>
                <a:gd name="connsiteY2" fmla="*/ 18411 h 3543300"/>
                <a:gd name="connsiteX3" fmla="*/ 3390904 w 3391067"/>
                <a:gd name="connsiteY3" fmla="*/ 565161 h 3543300"/>
                <a:gd name="connsiteX4" fmla="*/ 3390904 w 3391067"/>
                <a:gd name="connsiteY4" fmla="*/ 2978139 h 3543300"/>
                <a:gd name="connsiteX5" fmla="*/ 2825743 w 3391067"/>
                <a:gd name="connsiteY5" fmla="*/ 3543300 h 3543300"/>
                <a:gd name="connsiteX6" fmla="*/ 565165 w 3391067"/>
                <a:gd name="connsiteY6" fmla="*/ 3543300 h 3543300"/>
                <a:gd name="connsiteX7" fmla="*/ 4 w 3391067"/>
                <a:gd name="connsiteY7" fmla="*/ 2978139 h 3543300"/>
                <a:gd name="connsiteX8" fmla="*/ 4 w 3391067"/>
                <a:gd name="connsiteY8" fmla="*/ 565161 h 3543300"/>
                <a:gd name="connsiteX0" fmla="*/ 4 w 3395521"/>
                <a:gd name="connsiteY0" fmla="*/ 565161 h 3543300"/>
                <a:gd name="connsiteX1" fmla="*/ 307414 w 3395521"/>
                <a:gd name="connsiteY1" fmla="*/ 0 h 3543300"/>
                <a:gd name="connsiteX2" fmla="*/ 3095767 w 3395521"/>
                <a:gd name="connsiteY2" fmla="*/ 18411 h 3543300"/>
                <a:gd name="connsiteX3" fmla="*/ 3390904 w 3395521"/>
                <a:gd name="connsiteY3" fmla="*/ 565161 h 3543300"/>
                <a:gd name="connsiteX4" fmla="*/ 3390904 w 3395521"/>
                <a:gd name="connsiteY4" fmla="*/ 2978139 h 3543300"/>
                <a:gd name="connsiteX5" fmla="*/ 3138726 w 3395521"/>
                <a:gd name="connsiteY5" fmla="*/ 3537163 h 3543300"/>
                <a:gd name="connsiteX6" fmla="*/ 565165 w 3395521"/>
                <a:gd name="connsiteY6" fmla="*/ 3543300 h 3543300"/>
                <a:gd name="connsiteX7" fmla="*/ 4 w 3395521"/>
                <a:gd name="connsiteY7" fmla="*/ 2978139 h 3543300"/>
                <a:gd name="connsiteX8" fmla="*/ 4 w 3395521"/>
                <a:gd name="connsiteY8" fmla="*/ 565161 h 3543300"/>
                <a:gd name="connsiteX0" fmla="*/ 163 w 3395680"/>
                <a:gd name="connsiteY0" fmla="*/ 565161 h 3549437"/>
                <a:gd name="connsiteX1" fmla="*/ 307573 w 3395680"/>
                <a:gd name="connsiteY1" fmla="*/ 0 h 3549437"/>
                <a:gd name="connsiteX2" fmla="*/ 3095926 w 3395680"/>
                <a:gd name="connsiteY2" fmla="*/ 18411 h 3549437"/>
                <a:gd name="connsiteX3" fmla="*/ 3391063 w 3395680"/>
                <a:gd name="connsiteY3" fmla="*/ 565161 h 3549437"/>
                <a:gd name="connsiteX4" fmla="*/ 3391063 w 3395680"/>
                <a:gd name="connsiteY4" fmla="*/ 2978139 h 3549437"/>
                <a:gd name="connsiteX5" fmla="*/ 3138885 w 3395680"/>
                <a:gd name="connsiteY5" fmla="*/ 3537163 h 3549437"/>
                <a:gd name="connsiteX6" fmla="*/ 295299 w 3395680"/>
                <a:gd name="connsiteY6" fmla="*/ 3549437 h 3549437"/>
                <a:gd name="connsiteX7" fmla="*/ 163 w 3395680"/>
                <a:gd name="connsiteY7" fmla="*/ 2978139 h 3549437"/>
                <a:gd name="connsiteX8" fmla="*/ 163 w 3395680"/>
                <a:gd name="connsiteY8" fmla="*/ 565161 h 354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5680" h="3549437">
                  <a:moveTo>
                    <a:pt x="163" y="565161"/>
                  </a:moveTo>
                  <a:cubicBezTo>
                    <a:pt x="163" y="253031"/>
                    <a:pt x="-4557" y="0"/>
                    <a:pt x="307573" y="0"/>
                  </a:cubicBezTo>
                  <a:lnTo>
                    <a:pt x="3095926" y="18411"/>
                  </a:lnTo>
                  <a:cubicBezTo>
                    <a:pt x="3408056" y="18411"/>
                    <a:pt x="3391063" y="253031"/>
                    <a:pt x="3391063" y="565161"/>
                  </a:cubicBezTo>
                  <a:lnTo>
                    <a:pt x="3391063" y="2978139"/>
                  </a:lnTo>
                  <a:cubicBezTo>
                    <a:pt x="3391063" y="3290269"/>
                    <a:pt x="3451015" y="3537163"/>
                    <a:pt x="3138885" y="3537163"/>
                  </a:cubicBezTo>
                  <a:lnTo>
                    <a:pt x="295299" y="3549437"/>
                  </a:lnTo>
                  <a:cubicBezTo>
                    <a:pt x="-16831" y="3549437"/>
                    <a:pt x="163" y="3290269"/>
                    <a:pt x="163" y="2978139"/>
                  </a:cubicBezTo>
                  <a:lnTo>
                    <a:pt x="163" y="565161"/>
                  </a:lnTo>
                  <a:close/>
                </a:path>
              </a:pathLst>
            </a:custGeom>
            <a:ln w="38100">
              <a:solidFill>
                <a:srgbClr val="197A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6" name="Delay 25">
              <a:extLst>
                <a:ext uri="{FF2B5EF4-FFF2-40B4-BE49-F238E27FC236}">
                  <a16:creationId xmlns:a16="http://schemas.microsoft.com/office/drawing/2014/main" id="{64D31831-7293-BE4C-83F1-3AF46A33BC09}"/>
                </a:ext>
              </a:extLst>
            </p:cNvPr>
            <p:cNvSpPr/>
            <p:nvPr/>
          </p:nvSpPr>
          <p:spPr>
            <a:xfrm>
              <a:off x="1231737" y="1411086"/>
              <a:ext cx="100243" cy="542584"/>
            </a:xfrm>
            <a:prstGeom prst="flowChartDelay">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7" name="Oval 26">
              <a:extLst>
                <a:ext uri="{FF2B5EF4-FFF2-40B4-BE49-F238E27FC236}">
                  <a16:creationId xmlns:a16="http://schemas.microsoft.com/office/drawing/2014/main" id="{2E4CF76B-5903-CA49-AE6B-20428831180C}"/>
                </a:ext>
              </a:extLst>
            </p:cNvPr>
            <p:cNvSpPr/>
            <p:nvPr/>
          </p:nvSpPr>
          <p:spPr>
            <a:xfrm>
              <a:off x="4472786" y="1471674"/>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8" name="Oval 27">
              <a:extLst>
                <a:ext uri="{FF2B5EF4-FFF2-40B4-BE49-F238E27FC236}">
                  <a16:creationId xmlns:a16="http://schemas.microsoft.com/office/drawing/2014/main" id="{2662230C-BF88-1549-AFDB-957039C24F86}"/>
                </a:ext>
              </a:extLst>
            </p:cNvPr>
            <p:cNvSpPr/>
            <p:nvPr/>
          </p:nvSpPr>
          <p:spPr>
            <a:xfrm>
              <a:off x="4472786" y="1642975"/>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9" name="Oval 28">
              <a:extLst>
                <a:ext uri="{FF2B5EF4-FFF2-40B4-BE49-F238E27FC236}">
                  <a16:creationId xmlns:a16="http://schemas.microsoft.com/office/drawing/2014/main" id="{3FE4D13D-8892-6B42-9886-572CAF572551}"/>
                </a:ext>
              </a:extLst>
            </p:cNvPr>
            <p:cNvSpPr/>
            <p:nvPr/>
          </p:nvSpPr>
          <p:spPr>
            <a:xfrm>
              <a:off x="4472786" y="1821533"/>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C910E1E5-4C1B-7143-815B-67C39F0380D2}"/>
              </a:ext>
            </a:extLst>
          </p:cNvPr>
          <p:cNvGrpSpPr/>
          <p:nvPr/>
        </p:nvGrpSpPr>
        <p:grpSpPr>
          <a:xfrm>
            <a:off x="4543833" y="3585548"/>
            <a:ext cx="3035889" cy="2812504"/>
            <a:chOff x="1231737" y="990600"/>
            <a:chExt cx="3395680" cy="3549437"/>
          </a:xfrm>
        </p:grpSpPr>
        <p:sp>
          <p:nvSpPr>
            <p:cNvPr id="31" name="Rounded Rectangle 4">
              <a:extLst>
                <a:ext uri="{FF2B5EF4-FFF2-40B4-BE49-F238E27FC236}">
                  <a16:creationId xmlns:a16="http://schemas.microsoft.com/office/drawing/2014/main" id="{AAB79219-4476-FF4B-9BBE-108EEC552FB7}"/>
                </a:ext>
              </a:extLst>
            </p:cNvPr>
            <p:cNvSpPr/>
            <p:nvPr/>
          </p:nvSpPr>
          <p:spPr>
            <a:xfrm>
              <a:off x="1231737" y="990600"/>
              <a:ext cx="3395680" cy="3549437"/>
            </a:xfrm>
            <a:custGeom>
              <a:avLst/>
              <a:gdLst>
                <a:gd name="connsiteX0" fmla="*/ 0 w 3390900"/>
                <a:gd name="connsiteY0" fmla="*/ 565161 h 3543300"/>
                <a:gd name="connsiteX1" fmla="*/ 565161 w 3390900"/>
                <a:gd name="connsiteY1" fmla="*/ 0 h 3543300"/>
                <a:gd name="connsiteX2" fmla="*/ 2825739 w 3390900"/>
                <a:gd name="connsiteY2" fmla="*/ 0 h 3543300"/>
                <a:gd name="connsiteX3" fmla="*/ 3390900 w 3390900"/>
                <a:gd name="connsiteY3" fmla="*/ 565161 h 3543300"/>
                <a:gd name="connsiteX4" fmla="*/ 3390900 w 3390900"/>
                <a:gd name="connsiteY4" fmla="*/ 2978139 h 3543300"/>
                <a:gd name="connsiteX5" fmla="*/ 2825739 w 3390900"/>
                <a:gd name="connsiteY5" fmla="*/ 3543300 h 3543300"/>
                <a:gd name="connsiteX6" fmla="*/ 565161 w 3390900"/>
                <a:gd name="connsiteY6" fmla="*/ 3543300 h 3543300"/>
                <a:gd name="connsiteX7" fmla="*/ 0 w 3390900"/>
                <a:gd name="connsiteY7" fmla="*/ 2978139 h 3543300"/>
                <a:gd name="connsiteX8" fmla="*/ 0 w 3390900"/>
                <a:gd name="connsiteY8" fmla="*/ 565161 h 3543300"/>
                <a:gd name="connsiteX0" fmla="*/ 0 w 3391063"/>
                <a:gd name="connsiteY0" fmla="*/ 565161 h 3543300"/>
                <a:gd name="connsiteX1" fmla="*/ 565161 w 3391063"/>
                <a:gd name="connsiteY1" fmla="*/ 0 h 3543300"/>
                <a:gd name="connsiteX2" fmla="*/ 3095763 w 3391063"/>
                <a:gd name="connsiteY2" fmla="*/ 18411 h 3543300"/>
                <a:gd name="connsiteX3" fmla="*/ 3390900 w 3391063"/>
                <a:gd name="connsiteY3" fmla="*/ 565161 h 3543300"/>
                <a:gd name="connsiteX4" fmla="*/ 3390900 w 3391063"/>
                <a:gd name="connsiteY4" fmla="*/ 2978139 h 3543300"/>
                <a:gd name="connsiteX5" fmla="*/ 2825739 w 3391063"/>
                <a:gd name="connsiteY5" fmla="*/ 3543300 h 3543300"/>
                <a:gd name="connsiteX6" fmla="*/ 565161 w 3391063"/>
                <a:gd name="connsiteY6" fmla="*/ 3543300 h 3543300"/>
                <a:gd name="connsiteX7" fmla="*/ 0 w 3391063"/>
                <a:gd name="connsiteY7" fmla="*/ 2978139 h 3543300"/>
                <a:gd name="connsiteX8" fmla="*/ 0 w 3391063"/>
                <a:gd name="connsiteY8" fmla="*/ 565161 h 3543300"/>
                <a:gd name="connsiteX0" fmla="*/ 4 w 3391067"/>
                <a:gd name="connsiteY0" fmla="*/ 565161 h 3543300"/>
                <a:gd name="connsiteX1" fmla="*/ 307414 w 3391067"/>
                <a:gd name="connsiteY1" fmla="*/ 0 h 3543300"/>
                <a:gd name="connsiteX2" fmla="*/ 3095767 w 3391067"/>
                <a:gd name="connsiteY2" fmla="*/ 18411 h 3543300"/>
                <a:gd name="connsiteX3" fmla="*/ 3390904 w 3391067"/>
                <a:gd name="connsiteY3" fmla="*/ 565161 h 3543300"/>
                <a:gd name="connsiteX4" fmla="*/ 3390904 w 3391067"/>
                <a:gd name="connsiteY4" fmla="*/ 2978139 h 3543300"/>
                <a:gd name="connsiteX5" fmla="*/ 2825743 w 3391067"/>
                <a:gd name="connsiteY5" fmla="*/ 3543300 h 3543300"/>
                <a:gd name="connsiteX6" fmla="*/ 565165 w 3391067"/>
                <a:gd name="connsiteY6" fmla="*/ 3543300 h 3543300"/>
                <a:gd name="connsiteX7" fmla="*/ 4 w 3391067"/>
                <a:gd name="connsiteY7" fmla="*/ 2978139 h 3543300"/>
                <a:gd name="connsiteX8" fmla="*/ 4 w 3391067"/>
                <a:gd name="connsiteY8" fmla="*/ 565161 h 3543300"/>
                <a:gd name="connsiteX0" fmla="*/ 4 w 3395521"/>
                <a:gd name="connsiteY0" fmla="*/ 565161 h 3543300"/>
                <a:gd name="connsiteX1" fmla="*/ 307414 w 3395521"/>
                <a:gd name="connsiteY1" fmla="*/ 0 h 3543300"/>
                <a:gd name="connsiteX2" fmla="*/ 3095767 w 3395521"/>
                <a:gd name="connsiteY2" fmla="*/ 18411 h 3543300"/>
                <a:gd name="connsiteX3" fmla="*/ 3390904 w 3395521"/>
                <a:gd name="connsiteY3" fmla="*/ 565161 h 3543300"/>
                <a:gd name="connsiteX4" fmla="*/ 3390904 w 3395521"/>
                <a:gd name="connsiteY4" fmla="*/ 2978139 h 3543300"/>
                <a:gd name="connsiteX5" fmla="*/ 3138726 w 3395521"/>
                <a:gd name="connsiteY5" fmla="*/ 3537163 h 3543300"/>
                <a:gd name="connsiteX6" fmla="*/ 565165 w 3395521"/>
                <a:gd name="connsiteY6" fmla="*/ 3543300 h 3543300"/>
                <a:gd name="connsiteX7" fmla="*/ 4 w 3395521"/>
                <a:gd name="connsiteY7" fmla="*/ 2978139 h 3543300"/>
                <a:gd name="connsiteX8" fmla="*/ 4 w 3395521"/>
                <a:gd name="connsiteY8" fmla="*/ 565161 h 3543300"/>
                <a:gd name="connsiteX0" fmla="*/ 163 w 3395680"/>
                <a:gd name="connsiteY0" fmla="*/ 565161 h 3549437"/>
                <a:gd name="connsiteX1" fmla="*/ 307573 w 3395680"/>
                <a:gd name="connsiteY1" fmla="*/ 0 h 3549437"/>
                <a:gd name="connsiteX2" fmla="*/ 3095926 w 3395680"/>
                <a:gd name="connsiteY2" fmla="*/ 18411 h 3549437"/>
                <a:gd name="connsiteX3" fmla="*/ 3391063 w 3395680"/>
                <a:gd name="connsiteY3" fmla="*/ 565161 h 3549437"/>
                <a:gd name="connsiteX4" fmla="*/ 3391063 w 3395680"/>
                <a:gd name="connsiteY4" fmla="*/ 2978139 h 3549437"/>
                <a:gd name="connsiteX5" fmla="*/ 3138885 w 3395680"/>
                <a:gd name="connsiteY5" fmla="*/ 3537163 h 3549437"/>
                <a:gd name="connsiteX6" fmla="*/ 295299 w 3395680"/>
                <a:gd name="connsiteY6" fmla="*/ 3549437 h 3549437"/>
                <a:gd name="connsiteX7" fmla="*/ 163 w 3395680"/>
                <a:gd name="connsiteY7" fmla="*/ 2978139 h 3549437"/>
                <a:gd name="connsiteX8" fmla="*/ 163 w 3395680"/>
                <a:gd name="connsiteY8" fmla="*/ 565161 h 354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5680" h="3549437">
                  <a:moveTo>
                    <a:pt x="163" y="565161"/>
                  </a:moveTo>
                  <a:cubicBezTo>
                    <a:pt x="163" y="253031"/>
                    <a:pt x="-4557" y="0"/>
                    <a:pt x="307573" y="0"/>
                  </a:cubicBezTo>
                  <a:lnTo>
                    <a:pt x="3095926" y="18411"/>
                  </a:lnTo>
                  <a:cubicBezTo>
                    <a:pt x="3408056" y="18411"/>
                    <a:pt x="3391063" y="253031"/>
                    <a:pt x="3391063" y="565161"/>
                  </a:cubicBezTo>
                  <a:lnTo>
                    <a:pt x="3391063" y="2978139"/>
                  </a:lnTo>
                  <a:cubicBezTo>
                    <a:pt x="3391063" y="3290269"/>
                    <a:pt x="3451015" y="3537163"/>
                    <a:pt x="3138885" y="3537163"/>
                  </a:cubicBezTo>
                  <a:lnTo>
                    <a:pt x="295299" y="3549437"/>
                  </a:lnTo>
                  <a:cubicBezTo>
                    <a:pt x="-16831" y="3549437"/>
                    <a:pt x="163" y="3290269"/>
                    <a:pt x="163" y="2978139"/>
                  </a:cubicBezTo>
                  <a:lnTo>
                    <a:pt x="163" y="565161"/>
                  </a:lnTo>
                  <a:close/>
                </a:path>
              </a:pathLst>
            </a:custGeom>
            <a:ln w="38100">
              <a:solidFill>
                <a:srgbClr val="197A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2" name="Delay 31">
              <a:extLst>
                <a:ext uri="{FF2B5EF4-FFF2-40B4-BE49-F238E27FC236}">
                  <a16:creationId xmlns:a16="http://schemas.microsoft.com/office/drawing/2014/main" id="{5B0C4BC3-37E7-9344-92CD-475BCD3042F9}"/>
                </a:ext>
              </a:extLst>
            </p:cNvPr>
            <p:cNvSpPr/>
            <p:nvPr/>
          </p:nvSpPr>
          <p:spPr>
            <a:xfrm>
              <a:off x="1231737" y="1411086"/>
              <a:ext cx="100243" cy="542584"/>
            </a:xfrm>
            <a:prstGeom prst="flowChartDelay">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3" name="Oval 32">
              <a:extLst>
                <a:ext uri="{FF2B5EF4-FFF2-40B4-BE49-F238E27FC236}">
                  <a16:creationId xmlns:a16="http://schemas.microsoft.com/office/drawing/2014/main" id="{E621D618-E97A-2F47-AFA2-C220A39A3F59}"/>
                </a:ext>
              </a:extLst>
            </p:cNvPr>
            <p:cNvSpPr/>
            <p:nvPr/>
          </p:nvSpPr>
          <p:spPr>
            <a:xfrm>
              <a:off x="4472786" y="1471674"/>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4" name="Oval 33">
              <a:extLst>
                <a:ext uri="{FF2B5EF4-FFF2-40B4-BE49-F238E27FC236}">
                  <a16:creationId xmlns:a16="http://schemas.microsoft.com/office/drawing/2014/main" id="{1342A5AC-48EE-1340-87DC-88D61E0BFD49}"/>
                </a:ext>
              </a:extLst>
            </p:cNvPr>
            <p:cNvSpPr/>
            <p:nvPr/>
          </p:nvSpPr>
          <p:spPr>
            <a:xfrm>
              <a:off x="4472786" y="1642975"/>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5" name="Oval 34">
              <a:extLst>
                <a:ext uri="{FF2B5EF4-FFF2-40B4-BE49-F238E27FC236}">
                  <a16:creationId xmlns:a16="http://schemas.microsoft.com/office/drawing/2014/main" id="{213295F4-8070-7B43-BCB7-315D0CDF78F3}"/>
                </a:ext>
              </a:extLst>
            </p:cNvPr>
            <p:cNvSpPr/>
            <p:nvPr/>
          </p:nvSpPr>
          <p:spPr>
            <a:xfrm>
              <a:off x="4472786" y="1821533"/>
              <a:ext cx="61370" cy="67506"/>
            </a:xfrm>
            <a:prstGeom prst="ellipse">
              <a:avLst/>
            </a:prstGeom>
            <a:solidFill>
              <a:srgbClr val="197AFF"/>
            </a:solidFill>
            <a:ln>
              <a:solidFill>
                <a:srgbClr val="197A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
        <p:nvSpPr>
          <p:cNvPr id="36" name="TextBox 35">
            <a:extLst>
              <a:ext uri="{FF2B5EF4-FFF2-40B4-BE49-F238E27FC236}">
                <a16:creationId xmlns:a16="http://schemas.microsoft.com/office/drawing/2014/main" id="{8B7EC2F6-1A22-7349-8722-7C834D71FA98}"/>
              </a:ext>
            </a:extLst>
          </p:cNvPr>
          <p:cNvSpPr txBox="1"/>
          <p:nvPr/>
        </p:nvSpPr>
        <p:spPr>
          <a:xfrm>
            <a:off x="793389" y="633062"/>
            <a:ext cx="5344560" cy="1938992"/>
          </a:xfrm>
          <a:prstGeom prst="rect">
            <a:avLst/>
          </a:prstGeom>
          <a:noFill/>
        </p:spPr>
        <p:txBody>
          <a:bodyPr wrap="square" rtlCol="0">
            <a:spAutoFit/>
          </a:bodyPr>
          <a:lstStyle/>
          <a:p>
            <a:r>
              <a:rPr lang="en-US" sz="6000" b="1" dirty="0">
                <a:solidFill>
                  <a:srgbClr val="F3F5F4"/>
                </a:solidFill>
                <a:latin typeface="Rocket Sans" panose="020B0602020202020204" pitchFamily="34" charset="0"/>
                <a:ea typeface="Rocket Sans" panose="020B0602020202020204" pitchFamily="34" charset="0"/>
              </a:rPr>
              <a:t>future projects</a:t>
            </a:r>
          </a:p>
        </p:txBody>
      </p:sp>
      <p:sp>
        <p:nvSpPr>
          <p:cNvPr id="37" name="TextBox 36">
            <a:extLst>
              <a:ext uri="{FF2B5EF4-FFF2-40B4-BE49-F238E27FC236}">
                <a16:creationId xmlns:a16="http://schemas.microsoft.com/office/drawing/2014/main" id="{BFA990C0-4185-1647-8D7B-4E969C104F41}"/>
              </a:ext>
            </a:extLst>
          </p:cNvPr>
          <p:cNvSpPr txBox="1"/>
          <p:nvPr/>
        </p:nvSpPr>
        <p:spPr>
          <a:xfrm>
            <a:off x="4539363" y="831328"/>
            <a:ext cx="3035889" cy="2123658"/>
          </a:xfrm>
          <a:prstGeom prst="rect">
            <a:avLst/>
          </a:prstGeom>
          <a:noFill/>
        </p:spPr>
        <p:txBody>
          <a:bodyPr wrap="square" rtlCol="0">
            <a:spAutoFit/>
          </a:bodyPr>
          <a:lstStyle/>
          <a:p>
            <a:pPr algn="ctr"/>
            <a:r>
              <a:rPr lang="en-US" sz="4400" dirty="0">
                <a:latin typeface="Rocket Sans" panose="020B0602020202020204" pitchFamily="34" charset="0"/>
                <a:ea typeface="Rocket Sans" panose="020B0602020202020204" pitchFamily="34" charset="0"/>
              </a:rPr>
              <a:t>“parking partner” v2</a:t>
            </a:r>
          </a:p>
        </p:txBody>
      </p:sp>
      <p:sp>
        <p:nvSpPr>
          <p:cNvPr id="38" name="TextBox 37">
            <a:extLst>
              <a:ext uri="{FF2B5EF4-FFF2-40B4-BE49-F238E27FC236}">
                <a16:creationId xmlns:a16="http://schemas.microsoft.com/office/drawing/2014/main" id="{F6DA5718-AE04-AB45-967A-DA1DF25C0E7C}"/>
              </a:ext>
            </a:extLst>
          </p:cNvPr>
          <p:cNvSpPr txBox="1"/>
          <p:nvPr/>
        </p:nvSpPr>
        <p:spPr>
          <a:xfrm>
            <a:off x="8291004" y="831328"/>
            <a:ext cx="3035889" cy="2123658"/>
          </a:xfrm>
          <a:prstGeom prst="rect">
            <a:avLst/>
          </a:prstGeom>
          <a:noFill/>
        </p:spPr>
        <p:txBody>
          <a:bodyPr wrap="square" rtlCol="0">
            <a:spAutoFit/>
          </a:bodyPr>
          <a:lstStyle/>
          <a:p>
            <a:pPr algn="ctr"/>
            <a:r>
              <a:rPr lang="en-US" sz="4400" dirty="0">
                <a:latin typeface="Rocket Sans" panose="020B0602020202020204" pitchFamily="34" charset="0"/>
                <a:ea typeface="Rocket Sans" panose="020B0602020202020204" pitchFamily="34" charset="0"/>
              </a:rPr>
              <a:t>video spotter for boat</a:t>
            </a:r>
          </a:p>
        </p:txBody>
      </p:sp>
      <p:sp>
        <p:nvSpPr>
          <p:cNvPr id="39" name="TextBox 38">
            <a:extLst>
              <a:ext uri="{FF2B5EF4-FFF2-40B4-BE49-F238E27FC236}">
                <a16:creationId xmlns:a16="http://schemas.microsoft.com/office/drawing/2014/main" id="{81AFE34D-44AB-0D4B-AC00-7E7A2103B610}"/>
              </a:ext>
            </a:extLst>
          </p:cNvPr>
          <p:cNvSpPr txBox="1"/>
          <p:nvPr/>
        </p:nvSpPr>
        <p:spPr>
          <a:xfrm>
            <a:off x="658997" y="4316215"/>
            <a:ext cx="3035889" cy="1446550"/>
          </a:xfrm>
          <a:prstGeom prst="rect">
            <a:avLst/>
          </a:prstGeom>
          <a:noFill/>
        </p:spPr>
        <p:txBody>
          <a:bodyPr wrap="square" rtlCol="0">
            <a:spAutoFit/>
          </a:bodyPr>
          <a:lstStyle/>
          <a:p>
            <a:pPr algn="ctr"/>
            <a:r>
              <a:rPr lang="en-US" sz="4400" dirty="0">
                <a:latin typeface="Rocket Sans" panose="020B0602020202020204" pitchFamily="34" charset="0"/>
                <a:ea typeface="Rocket Sans" panose="020B0602020202020204" pitchFamily="34" charset="0"/>
              </a:rPr>
              <a:t>sous vide cooker</a:t>
            </a:r>
          </a:p>
        </p:txBody>
      </p:sp>
      <p:sp>
        <p:nvSpPr>
          <p:cNvPr id="40" name="TextBox 39">
            <a:extLst>
              <a:ext uri="{FF2B5EF4-FFF2-40B4-BE49-F238E27FC236}">
                <a16:creationId xmlns:a16="http://schemas.microsoft.com/office/drawing/2014/main" id="{6BAB8389-2D3E-CC43-AC4C-E89C94A60318}"/>
              </a:ext>
            </a:extLst>
          </p:cNvPr>
          <p:cNvSpPr txBox="1"/>
          <p:nvPr/>
        </p:nvSpPr>
        <p:spPr>
          <a:xfrm>
            <a:off x="4543833" y="4316215"/>
            <a:ext cx="3035889" cy="1446550"/>
          </a:xfrm>
          <a:prstGeom prst="rect">
            <a:avLst/>
          </a:prstGeom>
          <a:noFill/>
        </p:spPr>
        <p:txBody>
          <a:bodyPr wrap="square" rtlCol="0">
            <a:spAutoFit/>
          </a:bodyPr>
          <a:lstStyle/>
          <a:p>
            <a:pPr algn="ctr"/>
            <a:r>
              <a:rPr lang="en-US" sz="4400" dirty="0">
                <a:latin typeface="Rocket Sans" panose="020B0602020202020204" pitchFamily="34" charset="0"/>
                <a:ea typeface="Rocket Sans" panose="020B0602020202020204" pitchFamily="34" charset="0"/>
              </a:rPr>
              <a:t>r/c submarine</a:t>
            </a:r>
          </a:p>
        </p:txBody>
      </p:sp>
      <p:sp>
        <p:nvSpPr>
          <p:cNvPr id="41" name="TextBox 40">
            <a:extLst>
              <a:ext uri="{FF2B5EF4-FFF2-40B4-BE49-F238E27FC236}">
                <a16:creationId xmlns:a16="http://schemas.microsoft.com/office/drawing/2014/main" id="{5CA162DA-914E-5844-9C37-55EE16C54742}"/>
              </a:ext>
            </a:extLst>
          </p:cNvPr>
          <p:cNvSpPr txBox="1"/>
          <p:nvPr/>
        </p:nvSpPr>
        <p:spPr>
          <a:xfrm>
            <a:off x="8313410" y="4316215"/>
            <a:ext cx="3035889" cy="1446550"/>
          </a:xfrm>
          <a:prstGeom prst="rect">
            <a:avLst/>
          </a:prstGeom>
          <a:noFill/>
        </p:spPr>
        <p:txBody>
          <a:bodyPr wrap="square" rtlCol="0">
            <a:spAutoFit/>
          </a:bodyPr>
          <a:lstStyle/>
          <a:p>
            <a:pPr algn="ctr"/>
            <a:r>
              <a:rPr lang="en-US" sz="4400" dirty="0">
                <a:latin typeface="Rocket Sans" panose="020B0602020202020204" pitchFamily="34" charset="0"/>
                <a:ea typeface="Rocket Sans" panose="020B0602020202020204" pitchFamily="34" charset="0"/>
              </a:rPr>
              <a:t>sprinkler controller</a:t>
            </a:r>
          </a:p>
        </p:txBody>
      </p:sp>
    </p:spTree>
    <p:extLst>
      <p:ext uri="{BB962C8B-B14F-4D97-AF65-F5344CB8AC3E}">
        <p14:creationId xmlns:p14="http://schemas.microsoft.com/office/powerpoint/2010/main" val="2917886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rotWithShape="1">
          <a:blip r:embed="rId3">
            <a:alphaModFix amt="20000"/>
          </a:blip>
          <a:srcRect b="3373"/>
          <a:stretch/>
        </p:blipFill>
        <p:spPr>
          <a:xfrm flipH="1">
            <a:off x="524886" y="244374"/>
            <a:ext cx="11176300" cy="3832010"/>
          </a:xfrm>
          <a:prstGeom prst="rect">
            <a:avLst/>
          </a:prstGeom>
        </p:spPr>
      </p:pic>
      <p:sp>
        <p:nvSpPr>
          <p:cNvPr id="12" name="Text Placeholder 11">
            <a:extLst>
              <a:ext uri="{FF2B5EF4-FFF2-40B4-BE49-F238E27FC236}">
                <a16:creationId xmlns:a16="http://schemas.microsoft.com/office/drawing/2014/main" id="{7A00675B-0A70-7F4D-8360-029C043FB4D0}"/>
              </a:ext>
            </a:extLst>
          </p:cNvPr>
          <p:cNvSpPr>
            <a:spLocks noGrp="1"/>
          </p:cNvSpPr>
          <p:nvPr>
            <p:ph type="body" idx="1"/>
          </p:nvPr>
        </p:nvSpPr>
        <p:spPr>
          <a:xfrm>
            <a:off x="7181607" y="4331214"/>
            <a:ext cx="4086139" cy="2217681"/>
          </a:xfrm>
        </p:spPr>
        <p:txBody>
          <a:bodyPr>
            <a:normAutofit/>
          </a:bodyPr>
          <a:lstStyle/>
          <a:p>
            <a:r>
              <a:rPr lang="en-US" sz="3200" b="1" dirty="0">
                <a:solidFill>
                  <a:srgbClr val="197AFF"/>
                </a:solidFill>
                <a:effectLst>
                  <a:outerShdw blurRad="50800" dist="38100" dir="2700000" algn="tl" rotWithShape="0">
                    <a:prstClr val="black">
                      <a:alpha val="40000"/>
                    </a:prstClr>
                  </a:outerShdw>
                </a:effectLst>
              </a:rPr>
              <a:t>Adam Barney</a:t>
            </a:r>
          </a:p>
          <a:p>
            <a:r>
              <a:rPr lang="en-US" sz="2200" b="1" dirty="0">
                <a:solidFill>
                  <a:schemeClr val="bg1"/>
                </a:solidFill>
              </a:rPr>
              <a:t>Quicken Loans</a:t>
            </a:r>
          </a:p>
          <a:p>
            <a:r>
              <a:rPr lang="en-US" sz="2200" dirty="0">
                <a:solidFill>
                  <a:schemeClr val="bg1"/>
                </a:solidFill>
              </a:rPr>
              <a:t>Senior Software Engineer</a:t>
            </a:r>
            <a:endParaRPr lang="en-US" sz="1800" dirty="0">
              <a:solidFill>
                <a:schemeClr val="bg1"/>
              </a:solidFill>
            </a:endParaRPr>
          </a:p>
          <a:p>
            <a:r>
              <a:rPr lang="en-US" sz="1800" dirty="0">
                <a:solidFill>
                  <a:schemeClr val="bg1"/>
                </a:solidFill>
              </a:rPr>
              <a:t>adambarney@quickenloans.com</a:t>
            </a:r>
          </a:p>
        </p:txBody>
      </p:sp>
      <p:cxnSp>
        <p:nvCxnSpPr>
          <p:cNvPr id="3" name="Straight Connector 2">
            <a:extLst>
              <a:ext uri="{FF2B5EF4-FFF2-40B4-BE49-F238E27FC236}">
                <a16:creationId xmlns:a16="http://schemas.microsoft.com/office/drawing/2014/main" id="{479381AC-1DBF-D64A-891E-E1C442D6AEAC}"/>
              </a:ext>
            </a:extLst>
          </p:cNvPr>
          <p:cNvCxnSpPr/>
          <p:nvPr/>
        </p:nvCxnSpPr>
        <p:spPr>
          <a:xfrm>
            <a:off x="6967665" y="4419652"/>
            <a:ext cx="0" cy="1774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0">
            <a:extLst>
              <a:ext uri="{FF2B5EF4-FFF2-40B4-BE49-F238E27FC236}">
                <a16:creationId xmlns:a16="http://schemas.microsoft.com/office/drawing/2014/main" id="{89787705-60D6-1341-A54A-2D6607411694}"/>
              </a:ext>
            </a:extLst>
          </p:cNvPr>
          <p:cNvSpPr txBox="1">
            <a:spLocks/>
          </p:cNvSpPr>
          <p:nvPr/>
        </p:nvSpPr>
        <p:spPr>
          <a:xfrm>
            <a:off x="774371" y="4624386"/>
            <a:ext cx="5979353" cy="2217680"/>
          </a:xfrm>
          <a:prstGeom prst="rect">
            <a:avLst/>
          </a:prstGeom>
        </p:spPr>
        <p:txBody>
          <a:bodyPr vert="horz" lIns="91440" tIns="45720" rIns="91440" bIns="45720" rtlCol="0" anchor="t" anchorCtr="0">
            <a:normAutofit fontScale="92500"/>
          </a:bodyPr>
          <a:lstStyle>
            <a:lvl1pPr algn="l" defTabSz="914400" rtl="0" eaLnBrk="1" latinLnBrk="0" hangingPunct="1">
              <a:lnSpc>
                <a:spcPct val="90000"/>
              </a:lnSpc>
              <a:spcBef>
                <a:spcPct val="0"/>
              </a:spcBef>
              <a:buNone/>
              <a:defRPr sz="6000" kern="1200">
                <a:solidFill>
                  <a:schemeClr val="bg1"/>
                </a:solidFill>
                <a:latin typeface="Rocket Sans" panose="020B0602020202020204" pitchFamily="34" charset="0"/>
                <a:ea typeface="Rocket Sans" panose="020B0602020202020204" pitchFamily="34" charset="0"/>
                <a:cs typeface="+mj-cs"/>
              </a:defRPr>
            </a:lvl1pPr>
          </a:lstStyle>
          <a:p>
            <a:r>
              <a:rPr lang="en-US" sz="8800" b="1" dirty="0"/>
              <a:t>Thank you!</a:t>
            </a:r>
            <a:endParaRPr lang="en-US" sz="11500" b="1" dirty="0">
              <a:solidFill>
                <a:srgbClr val="00B0F0"/>
              </a:solidFill>
            </a:endParaRPr>
          </a:p>
        </p:txBody>
      </p:sp>
    </p:spTree>
    <p:extLst>
      <p:ext uri="{BB962C8B-B14F-4D97-AF65-F5344CB8AC3E}">
        <p14:creationId xmlns:p14="http://schemas.microsoft.com/office/powerpoint/2010/main" val="2496776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3.googleusercontent.com/heXix-5GZIXBVNtIRo9NdgHlAg0H6lNmzflCQULVzweHsRlupVhkJFiGTz25oxMui5BYpwsjopt1N6X6S7c9D9n78M5UJ0HlQBR3jxtj09l0qBrXD9yFT-6VmjUhzoZ1s7SezqZKVxCmLsAI_QQEtl5vELKhtkXqXWc3tpSCIU63SiOJ1FdxoRJesv6mLUrADpjP575Emxe8Z6VHPT9c7zcAPt2cO3niMhO9jA8G2T6zQIO36cBWm7KfD0fSzP_GmY8Gc_kjThQRMmnds0P-A2KRvUv5kB86C_AFqOg8wGT2W0ghhDjBUhX38qyA2bxKntjPcbQKnntyZkI6BOJOW33BZnk0Tuq0eb85kihhlJjByd4Wgf2fTmZ9oy-6mAyH7CNBtNYCx8iGQcroE_ARaXv6VHkN2am0T3JufC6DJoS-226IlCEDaPxnJ8dt_wdoEyjlwnN9IRqgBz_fpedHGnzErlA1kZkf8_-b6uE0-3JkSQjBlZdOXQumTG-TDqGs7_Ep591gSUnkacMb3I_sz11PEnqOkIWAmwpK4vJeR5RH2Bifz0ju5h-1L-COB-ytCV0vSBtsEFGESSPfAqGPaB5eTFnOtfWZBUyiEgbcQKsv1VAuyYQE1CMIzul4kHNJkM_f8BH166eAQH62FgzRudd3VTJ5N2vX=w1131-h754-no">
            <a:extLst>
              <a:ext uri="{FF2B5EF4-FFF2-40B4-BE49-F238E27FC236}">
                <a16:creationId xmlns:a16="http://schemas.microsoft.com/office/drawing/2014/main" id="{9A149F82-7EFF-4BEB-9A25-0E9E6600DD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287" y="-2206171"/>
            <a:ext cx="13596257" cy="906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853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ECA48-0551-454D-8A86-086ABF536E47}"/>
              </a:ext>
            </a:extLst>
          </p:cNvPr>
          <p:cNvSpPr/>
          <p:nvPr/>
        </p:nvSpPr>
        <p:spPr>
          <a:xfrm>
            <a:off x="1861507" y="1708594"/>
            <a:ext cx="8468985" cy="2215991"/>
          </a:xfrm>
          <a:prstGeom prst="rect">
            <a:avLst/>
          </a:prstGeom>
        </p:spPr>
        <p:txBody>
          <a:bodyPr wrap="none">
            <a:spAutoFit/>
          </a:bodyPr>
          <a:lstStyle/>
          <a:p>
            <a:r>
              <a:rPr lang="en-US" sz="13800" b="1" dirty="0">
                <a:solidFill>
                  <a:srgbClr val="197AFF"/>
                </a:solidFill>
                <a:latin typeface="Rocket Sans" panose="020B0602020202020204" pitchFamily="34" charset="0"/>
                <a:ea typeface="Rocket Sans" panose="020B0602020202020204" pitchFamily="34" charset="0"/>
              </a:rPr>
              <a:t>problem?</a:t>
            </a:r>
          </a:p>
        </p:txBody>
      </p:sp>
      <p:sp>
        <p:nvSpPr>
          <p:cNvPr id="2" name="Title 1">
            <a:extLst>
              <a:ext uri="{FF2B5EF4-FFF2-40B4-BE49-F238E27FC236}">
                <a16:creationId xmlns:a16="http://schemas.microsoft.com/office/drawing/2014/main" id="{43E23765-CDB2-4E40-8F17-02C432343060}"/>
              </a:ext>
            </a:extLst>
          </p:cNvPr>
          <p:cNvSpPr>
            <a:spLocks noGrp="1"/>
          </p:cNvSpPr>
          <p:nvPr>
            <p:ph type="title"/>
          </p:nvPr>
        </p:nvSpPr>
        <p:spPr>
          <a:xfrm>
            <a:off x="2377380" y="1491026"/>
            <a:ext cx="10515600" cy="1325563"/>
          </a:xfrm>
        </p:spPr>
        <p:txBody>
          <a:bodyPr>
            <a:normAutofit/>
          </a:bodyPr>
          <a:lstStyle/>
          <a:p>
            <a:r>
              <a:rPr lang="en-US" sz="6000" dirty="0"/>
              <a:t>the</a:t>
            </a:r>
            <a:endParaRPr lang="en-US" sz="8000" dirty="0"/>
          </a:p>
        </p:txBody>
      </p:sp>
    </p:spTree>
    <p:extLst>
      <p:ext uri="{BB962C8B-B14F-4D97-AF65-F5344CB8AC3E}">
        <p14:creationId xmlns:p14="http://schemas.microsoft.com/office/powerpoint/2010/main" val="4007933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5F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BB0D41-7C4C-0B4D-BBE1-37BDE1053DC1}"/>
              </a:ext>
            </a:extLst>
          </p:cNvPr>
          <p:cNvSpPr>
            <a:spLocks noGrp="1"/>
          </p:cNvSpPr>
          <p:nvPr>
            <p:ph type="sldNum" sz="quarter" idx="12"/>
          </p:nvPr>
        </p:nvSpPr>
        <p:spPr/>
        <p:txBody>
          <a:bodyPr/>
          <a:lstStyle/>
          <a:p>
            <a:fld id="{3D1785CF-2F9B-1D40-9AD4-FE45D2E55E27}" type="slidenum">
              <a:rPr lang="en-US" smtClean="0"/>
              <a:pPr/>
              <a:t>9</a:t>
            </a:fld>
            <a:endParaRPr lang="en-US" dirty="0"/>
          </a:p>
        </p:txBody>
      </p:sp>
      <p:pic>
        <p:nvPicPr>
          <p:cNvPr id="10" name="Picture 9" descr="A living room with a blue seat&#10;&#10;Description automatically generated">
            <a:extLst>
              <a:ext uri="{FF2B5EF4-FFF2-40B4-BE49-F238E27FC236}">
                <a16:creationId xmlns:a16="http://schemas.microsoft.com/office/drawing/2014/main" id="{9F6A5C52-8C36-C041-8F71-72F35FD5C97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767018"/>
            <a:ext cx="12191999" cy="6211298"/>
          </a:xfrm>
          <a:prstGeom prst="rect">
            <a:avLst/>
          </a:prstGeom>
        </p:spPr>
      </p:pic>
      <p:sp>
        <p:nvSpPr>
          <p:cNvPr id="11" name="Rectangle 10">
            <a:extLst>
              <a:ext uri="{FF2B5EF4-FFF2-40B4-BE49-F238E27FC236}">
                <a16:creationId xmlns:a16="http://schemas.microsoft.com/office/drawing/2014/main" id="{436F06D6-A1CD-F044-8A07-AAFBD030A5FD}"/>
              </a:ext>
            </a:extLst>
          </p:cNvPr>
          <p:cNvSpPr/>
          <p:nvPr/>
        </p:nvSpPr>
        <p:spPr>
          <a:xfrm>
            <a:off x="7941947" y="105298"/>
            <a:ext cx="3914854" cy="1323439"/>
          </a:xfrm>
          <a:prstGeom prst="rect">
            <a:avLst/>
          </a:prstGeom>
        </p:spPr>
        <p:txBody>
          <a:bodyPr wrap="none">
            <a:spAutoFit/>
          </a:bodyPr>
          <a:lstStyle/>
          <a:p>
            <a:r>
              <a:rPr lang="en-US" sz="8000" b="1" dirty="0">
                <a:solidFill>
                  <a:schemeClr val="tx1">
                    <a:lumMod val="95000"/>
                    <a:lumOff val="5000"/>
                  </a:schemeClr>
                </a:solidFill>
                <a:latin typeface="Rocket Sans" panose="020B0602020202020204" pitchFamily="34" charset="0"/>
                <a:ea typeface="Rocket Sans" panose="020B0602020202020204" pitchFamily="34" charset="0"/>
              </a:rPr>
              <a:t>i’m lazy</a:t>
            </a:r>
            <a:endParaRPr lang="en-US" sz="8800" b="1" dirty="0">
              <a:solidFill>
                <a:schemeClr val="tx1">
                  <a:lumMod val="95000"/>
                  <a:lumOff val="5000"/>
                </a:schemeClr>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1293419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2190</TotalTime>
  <Words>3061</Words>
  <Application>Microsoft Office PowerPoint</Application>
  <PresentationFormat>Widescreen</PresentationFormat>
  <Paragraphs>371</Paragraphs>
  <Slides>69</Slides>
  <Notes>49</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69</vt:i4>
      </vt:variant>
    </vt:vector>
  </HeadingPairs>
  <TitlesOfParts>
    <vt:vector size="77" baseType="lpstr">
      <vt:lpstr>Arial</vt:lpstr>
      <vt:lpstr>Calibri</vt:lpstr>
      <vt:lpstr>Calibri Light</vt:lpstr>
      <vt:lpstr>Courier New</vt:lpstr>
      <vt:lpstr>Rocket Sans</vt:lpstr>
      <vt:lpstr>Wingdings</vt:lpstr>
      <vt:lpstr>Office Theme</vt:lpstr>
      <vt:lpstr>1_office theme</vt:lpstr>
      <vt:lpstr>blinky</vt:lpstr>
      <vt:lpstr>PowerPoint Presentation</vt:lpstr>
      <vt:lpstr>PowerPoint Presentation</vt:lpstr>
      <vt:lpstr>now</vt:lpstr>
      <vt:lpstr>PowerPoint Presentation</vt:lpstr>
      <vt:lpstr>PowerPoint Presentation</vt:lpstr>
      <vt:lpstr>PowerPoint Presentation</vt:lpstr>
      <vt:lpstr>the</vt:lpstr>
      <vt:lpstr>PowerPoint Presentation</vt:lpstr>
      <vt:lpstr>the</vt:lpstr>
      <vt:lpstr>PowerPoint Presentation</vt:lpstr>
      <vt:lpstr>PowerPoint Presentation</vt:lpstr>
      <vt:lpstr>the basic</vt:lpstr>
      <vt:lpstr>PowerPoint Presentation</vt:lpstr>
      <vt:lpstr>challenge #1:</vt:lpstr>
      <vt:lpstr>PowerPoint Presentation</vt:lpstr>
      <vt:lpstr>challenge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it real:   enclosures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 to the lake!</vt:lpstr>
      <vt:lpstr>it didn't work </vt:lpstr>
      <vt:lpstr>the problem:</vt:lpstr>
      <vt:lpstr>other challenges</vt:lpstr>
      <vt:lpstr>PowerPoint Presentation</vt:lpstr>
      <vt:lpstr>the makers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Rzemien, Katie</dc:creator>
  <cp:lastModifiedBy>Barney, Adam</cp:lastModifiedBy>
  <cp:revision>153</cp:revision>
  <cp:lastPrinted>2019-03-27T18:45:13Z</cp:lastPrinted>
  <dcterms:created xsi:type="dcterms:W3CDTF">2019-01-23T15:38:44Z</dcterms:created>
  <dcterms:modified xsi:type="dcterms:W3CDTF">2019-08-15T18:57:00Z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07724ff-9999-494f-b257-05dacc46ac87_Enabled">
    <vt:lpwstr>True</vt:lpwstr>
  </property>
  <property fmtid="{D5CDD505-2E9C-101B-9397-08002B2CF9AE}" pid="3" name="MSIP_Label_807724ff-9999-494f-b257-05dacc46ac87_SiteId">
    <vt:lpwstr>e58c8e81-abd8-48a8-929d-eb67611b83bd</vt:lpwstr>
  </property>
  <property fmtid="{D5CDD505-2E9C-101B-9397-08002B2CF9AE}" pid="4" name="MSIP_Label_807724ff-9999-494f-b257-05dacc46ac87_Owner">
    <vt:lpwstr>adambarney@quickenloans.com</vt:lpwstr>
  </property>
  <property fmtid="{D5CDD505-2E9C-101B-9397-08002B2CF9AE}" pid="5" name="MSIP_Label_807724ff-9999-494f-b257-05dacc46ac87_SetDate">
    <vt:lpwstr>2019-08-15T18:57:00.3273522Z</vt:lpwstr>
  </property>
  <property fmtid="{D5CDD505-2E9C-101B-9397-08002B2CF9AE}" pid="6" name="MSIP_Label_807724ff-9999-494f-b257-05dacc46ac87_Name">
    <vt:lpwstr>Wide Open</vt:lpwstr>
  </property>
  <property fmtid="{D5CDD505-2E9C-101B-9397-08002B2CF9AE}" pid="7" name="MSIP_Label_807724ff-9999-494f-b257-05dacc46ac87_Application">
    <vt:lpwstr>Microsoft Azure Information Protection</vt:lpwstr>
  </property>
  <property fmtid="{D5CDD505-2E9C-101B-9397-08002B2CF9AE}" pid="8" name="MSIP_Label_807724ff-9999-494f-b257-05dacc46ac87_ActionId">
    <vt:lpwstr>a04035a1-9044-4dbf-afc0-cdd4e7079661</vt:lpwstr>
  </property>
  <property fmtid="{D5CDD505-2E9C-101B-9397-08002B2CF9AE}" pid="9" name="MSIP_Label_807724ff-9999-494f-b257-05dacc46ac87_Extended_MSFT_Method">
    <vt:lpwstr>Automatic</vt:lpwstr>
  </property>
  <property fmtid="{D5CDD505-2E9C-101B-9397-08002B2CF9AE}" pid="10" name="Sensitivity">
    <vt:lpwstr>Wide Open</vt:lpwstr>
  </property>
</Properties>
</file>